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67" r:id="rId4"/>
    <p:sldId id="268" r:id="rId5"/>
    <p:sldId id="257" r:id="rId6"/>
    <p:sldId id="260" r:id="rId7"/>
    <p:sldId id="259" r:id="rId8"/>
    <p:sldId id="25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465E"/>
    <a:srgbClr val="E2E9E6"/>
    <a:srgbClr val="9CDCDC"/>
    <a:srgbClr val="508B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9" d="100"/>
          <a:sy n="79" d="100"/>
        </p:scale>
        <p:origin x="15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D98386-E663-4524-AC63-545DA1AF541A}" type="doc">
      <dgm:prSet loTypeId="urn:microsoft.com/office/officeart/2005/8/layout/hProcess11" loCatId="process" qsTypeId="urn:microsoft.com/office/officeart/2005/8/quickstyle/simple1" qsCatId="simple" csTypeId="urn:microsoft.com/office/officeart/2005/8/colors/accent1_2" csCatId="accent1" phldr="1"/>
      <dgm:spPr/>
    </dgm:pt>
    <dgm:pt modelId="{5CCE4FF3-CC83-4149-8B7B-E1ACD025C04B}">
      <dgm:prSet phldrT="[텍스트]"/>
      <dgm:spPr/>
      <dgm:t>
        <a:bodyPr/>
        <a:lstStyle/>
        <a:p>
          <a:pPr latinLnBrk="1"/>
          <a:r>
            <a:rPr lang="ko-KR" altLang="en-US" dirty="0"/>
            <a:t>중세</a:t>
          </a:r>
        </a:p>
      </dgm:t>
    </dgm:pt>
    <dgm:pt modelId="{CA7DCB77-BEF8-4EBE-88BA-238E356CF350}" type="parTrans" cxnId="{CBF9B997-D19A-45FC-B431-0E00914CA409}">
      <dgm:prSet/>
      <dgm:spPr/>
      <dgm:t>
        <a:bodyPr/>
        <a:lstStyle/>
        <a:p>
          <a:pPr latinLnBrk="1"/>
          <a:endParaRPr lang="ko-KR" altLang="en-US"/>
        </a:p>
      </dgm:t>
    </dgm:pt>
    <dgm:pt modelId="{6B9B1D8F-0398-4FDB-8951-D6F59835B2E0}" type="sibTrans" cxnId="{CBF9B997-D19A-45FC-B431-0E00914CA409}">
      <dgm:prSet/>
      <dgm:spPr/>
      <dgm:t>
        <a:bodyPr/>
        <a:lstStyle/>
        <a:p>
          <a:pPr latinLnBrk="1"/>
          <a:endParaRPr lang="ko-KR" altLang="en-US"/>
        </a:p>
      </dgm:t>
    </dgm:pt>
    <dgm:pt modelId="{E7398F0D-6E02-41E9-B9C2-FD9795FB6ECC}">
      <dgm:prSet phldrT="[텍스트]"/>
      <dgm:spPr/>
      <dgm:t>
        <a:bodyPr/>
        <a:lstStyle/>
        <a:p>
          <a:pPr latinLnBrk="1"/>
          <a:r>
            <a:rPr lang="ko-KR" altLang="en-US" dirty="0"/>
            <a:t>근대</a:t>
          </a:r>
        </a:p>
      </dgm:t>
    </dgm:pt>
    <dgm:pt modelId="{860C5944-49A2-44EA-8752-F7D5B0EED9CC}" type="parTrans" cxnId="{24A5B142-58DE-4A09-978E-EB94EDB9AC10}">
      <dgm:prSet/>
      <dgm:spPr/>
      <dgm:t>
        <a:bodyPr/>
        <a:lstStyle/>
        <a:p>
          <a:pPr latinLnBrk="1"/>
          <a:endParaRPr lang="ko-KR" altLang="en-US"/>
        </a:p>
      </dgm:t>
    </dgm:pt>
    <dgm:pt modelId="{216D5898-1F44-4A58-80AD-3B50B6A2CD8E}" type="sibTrans" cxnId="{24A5B142-58DE-4A09-978E-EB94EDB9AC10}">
      <dgm:prSet/>
      <dgm:spPr/>
      <dgm:t>
        <a:bodyPr/>
        <a:lstStyle/>
        <a:p>
          <a:pPr latinLnBrk="1"/>
          <a:endParaRPr lang="ko-KR" altLang="en-US"/>
        </a:p>
      </dgm:t>
    </dgm:pt>
    <dgm:pt modelId="{0F365A64-C0D3-434C-80CA-63B735E8D1FB}" type="pres">
      <dgm:prSet presAssocID="{77D98386-E663-4524-AC63-545DA1AF541A}" presName="Name0" presStyleCnt="0">
        <dgm:presLayoutVars>
          <dgm:dir/>
          <dgm:resizeHandles val="exact"/>
        </dgm:presLayoutVars>
      </dgm:prSet>
      <dgm:spPr/>
    </dgm:pt>
    <dgm:pt modelId="{363A0CA8-423E-478D-9EF8-6BE7A4FF89E1}" type="pres">
      <dgm:prSet presAssocID="{77D98386-E663-4524-AC63-545DA1AF541A}" presName="arrow" presStyleLbl="bgShp" presStyleIdx="0" presStyleCnt="1"/>
      <dgm:spPr/>
    </dgm:pt>
    <dgm:pt modelId="{8AE0E48B-B60F-41D4-9A44-46FD63CF2989}" type="pres">
      <dgm:prSet presAssocID="{77D98386-E663-4524-AC63-545DA1AF541A}" presName="points" presStyleCnt="0"/>
      <dgm:spPr/>
    </dgm:pt>
    <dgm:pt modelId="{56AEE4A3-3DB8-40E2-B08A-CBA8308A33FE}" type="pres">
      <dgm:prSet presAssocID="{5CCE4FF3-CC83-4149-8B7B-E1ACD025C04B}" presName="compositeA" presStyleCnt="0"/>
      <dgm:spPr/>
    </dgm:pt>
    <dgm:pt modelId="{AAD9B9A0-F009-467D-8526-41A73BCD7F58}" type="pres">
      <dgm:prSet presAssocID="{5CCE4FF3-CC83-4149-8B7B-E1ACD025C04B}" presName="textA" presStyleLbl="revTx" presStyleIdx="0" presStyleCnt="2">
        <dgm:presLayoutVars>
          <dgm:bulletEnabled val="1"/>
        </dgm:presLayoutVars>
      </dgm:prSet>
      <dgm:spPr/>
    </dgm:pt>
    <dgm:pt modelId="{E052113E-825B-43F2-B4DF-D437330849DE}" type="pres">
      <dgm:prSet presAssocID="{5CCE4FF3-CC83-4149-8B7B-E1ACD025C04B}" presName="circleA" presStyleLbl="node1" presStyleIdx="0" presStyleCnt="2"/>
      <dgm:spPr/>
    </dgm:pt>
    <dgm:pt modelId="{971D3D14-885C-4896-84D1-9FE7B18C5397}" type="pres">
      <dgm:prSet presAssocID="{5CCE4FF3-CC83-4149-8B7B-E1ACD025C04B}" presName="spaceA" presStyleCnt="0"/>
      <dgm:spPr/>
    </dgm:pt>
    <dgm:pt modelId="{063D8A1F-BF06-485B-B2D2-14554CA83C89}" type="pres">
      <dgm:prSet presAssocID="{6B9B1D8F-0398-4FDB-8951-D6F59835B2E0}" presName="space" presStyleCnt="0"/>
      <dgm:spPr/>
    </dgm:pt>
    <dgm:pt modelId="{6A629162-FB77-48BD-B8AA-024AA8371964}" type="pres">
      <dgm:prSet presAssocID="{E7398F0D-6E02-41E9-B9C2-FD9795FB6ECC}" presName="compositeB" presStyleCnt="0"/>
      <dgm:spPr/>
    </dgm:pt>
    <dgm:pt modelId="{08B33430-BEEC-4491-B6AB-F558C0CFDF6D}" type="pres">
      <dgm:prSet presAssocID="{E7398F0D-6E02-41E9-B9C2-FD9795FB6ECC}" presName="textB" presStyleLbl="revTx" presStyleIdx="1" presStyleCnt="2">
        <dgm:presLayoutVars>
          <dgm:bulletEnabled val="1"/>
        </dgm:presLayoutVars>
      </dgm:prSet>
      <dgm:spPr/>
    </dgm:pt>
    <dgm:pt modelId="{7AD80B9A-E468-401F-A990-47F048C0D908}" type="pres">
      <dgm:prSet presAssocID="{E7398F0D-6E02-41E9-B9C2-FD9795FB6ECC}" presName="circleB" presStyleLbl="node1" presStyleIdx="1" presStyleCnt="2"/>
      <dgm:spPr/>
    </dgm:pt>
    <dgm:pt modelId="{F6497C8E-ECCB-4F78-A5C7-3CB118749785}" type="pres">
      <dgm:prSet presAssocID="{E7398F0D-6E02-41E9-B9C2-FD9795FB6ECC}" presName="spaceB" presStyleCnt="0"/>
      <dgm:spPr/>
    </dgm:pt>
  </dgm:ptLst>
  <dgm:cxnLst>
    <dgm:cxn modelId="{EFB2040A-76CD-43C7-A9D0-084705A552A8}" type="presOf" srcId="{77D98386-E663-4524-AC63-545DA1AF541A}" destId="{0F365A64-C0D3-434C-80CA-63B735E8D1FB}" srcOrd="0" destOrd="0" presId="urn:microsoft.com/office/officeart/2005/8/layout/hProcess11"/>
    <dgm:cxn modelId="{24A5B142-58DE-4A09-978E-EB94EDB9AC10}" srcId="{77D98386-E663-4524-AC63-545DA1AF541A}" destId="{E7398F0D-6E02-41E9-B9C2-FD9795FB6ECC}" srcOrd="1" destOrd="0" parTransId="{860C5944-49A2-44EA-8752-F7D5B0EED9CC}" sibTransId="{216D5898-1F44-4A58-80AD-3B50B6A2CD8E}"/>
    <dgm:cxn modelId="{B1992D6A-7B42-4C25-B619-5AB2B00D366D}" type="presOf" srcId="{E7398F0D-6E02-41E9-B9C2-FD9795FB6ECC}" destId="{08B33430-BEEC-4491-B6AB-F558C0CFDF6D}" srcOrd="0" destOrd="0" presId="urn:microsoft.com/office/officeart/2005/8/layout/hProcess11"/>
    <dgm:cxn modelId="{CBF9B997-D19A-45FC-B431-0E00914CA409}" srcId="{77D98386-E663-4524-AC63-545DA1AF541A}" destId="{5CCE4FF3-CC83-4149-8B7B-E1ACD025C04B}" srcOrd="0" destOrd="0" parTransId="{CA7DCB77-BEF8-4EBE-88BA-238E356CF350}" sibTransId="{6B9B1D8F-0398-4FDB-8951-D6F59835B2E0}"/>
    <dgm:cxn modelId="{A61FA6F9-F7F0-4633-9990-A48A1F5C1DD3}" type="presOf" srcId="{5CCE4FF3-CC83-4149-8B7B-E1ACD025C04B}" destId="{AAD9B9A0-F009-467D-8526-41A73BCD7F58}" srcOrd="0" destOrd="0" presId="urn:microsoft.com/office/officeart/2005/8/layout/hProcess11"/>
    <dgm:cxn modelId="{C2E436FD-26A2-4ADA-A4C3-F4549FF73F83}" type="presParOf" srcId="{0F365A64-C0D3-434C-80CA-63B735E8D1FB}" destId="{363A0CA8-423E-478D-9EF8-6BE7A4FF89E1}" srcOrd="0" destOrd="0" presId="urn:microsoft.com/office/officeart/2005/8/layout/hProcess11"/>
    <dgm:cxn modelId="{4E4CF8CC-133D-4CE5-909C-9B29ECBE6CAE}" type="presParOf" srcId="{0F365A64-C0D3-434C-80CA-63B735E8D1FB}" destId="{8AE0E48B-B60F-41D4-9A44-46FD63CF2989}" srcOrd="1" destOrd="0" presId="urn:microsoft.com/office/officeart/2005/8/layout/hProcess11"/>
    <dgm:cxn modelId="{0F03CB3E-EB90-4989-8309-2AB6630D9A49}" type="presParOf" srcId="{8AE0E48B-B60F-41D4-9A44-46FD63CF2989}" destId="{56AEE4A3-3DB8-40E2-B08A-CBA8308A33FE}" srcOrd="0" destOrd="0" presId="urn:microsoft.com/office/officeart/2005/8/layout/hProcess11"/>
    <dgm:cxn modelId="{B5BCB0A8-CBFE-46CA-93C7-BA55F7D0EE0A}" type="presParOf" srcId="{56AEE4A3-3DB8-40E2-B08A-CBA8308A33FE}" destId="{AAD9B9A0-F009-467D-8526-41A73BCD7F58}" srcOrd="0" destOrd="0" presId="urn:microsoft.com/office/officeart/2005/8/layout/hProcess11"/>
    <dgm:cxn modelId="{CF831EE6-1CD2-4826-90C1-9CC35B134E0C}" type="presParOf" srcId="{56AEE4A3-3DB8-40E2-B08A-CBA8308A33FE}" destId="{E052113E-825B-43F2-B4DF-D437330849DE}" srcOrd="1" destOrd="0" presId="urn:microsoft.com/office/officeart/2005/8/layout/hProcess11"/>
    <dgm:cxn modelId="{E48668B0-AE8D-49C3-8F44-8465CCF88ED9}" type="presParOf" srcId="{56AEE4A3-3DB8-40E2-B08A-CBA8308A33FE}" destId="{971D3D14-885C-4896-84D1-9FE7B18C5397}" srcOrd="2" destOrd="0" presId="urn:microsoft.com/office/officeart/2005/8/layout/hProcess11"/>
    <dgm:cxn modelId="{BB618207-9DBA-40C8-AE61-4811F1CE1FA7}" type="presParOf" srcId="{8AE0E48B-B60F-41D4-9A44-46FD63CF2989}" destId="{063D8A1F-BF06-485B-B2D2-14554CA83C89}" srcOrd="1" destOrd="0" presId="urn:microsoft.com/office/officeart/2005/8/layout/hProcess11"/>
    <dgm:cxn modelId="{F779F734-82BB-477F-8C6A-912752145BF6}" type="presParOf" srcId="{8AE0E48B-B60F-41D4-9A44-46FD63CF2989}" destId="{6A629162-FB77-48BD-B8AA-024AA8371964}" srcOrd="2" destOrd="0" presId="urn:microsoft.com/office/officeart/2005/8/layout/hProcess11"/>
    <dgm:cxn modelId="{7F2C95B9-B55E-406B-8ADE-25E3FE2A5C07}" type="presParOf" srcId="{6A629162-FB77-48BD-B8AA-024AA8371964}" destId="{08B33430-BEEC-4491-B6AB-F558C0CFDF6D}" srcOrd="0" destOrd="0" presId="urn:microsoft.com/office/officeart/2005/8/layout/hProcess11"/>
    <dgm:cxn modelId="{2F7814A9-1C49-4B7A-B263-36B7C0A37766}" type="presParOf" srcId="{6A629162-FB77-48BD-B8AA-024AA8371964}" destId="{7AD80B9A-E468-401F-A990-47F048C0D908}" srcOrd="1" destOrd="0" presId="urn:microsoft.com/office/officeart/2005/8/layout/hProcess11"/>
    <dgm:cxn modelId="{F9B03015-EE98-45AF-BC42-676045199F96}" type="presParOf" srcId="{6A629162-FB77-48BD-B8AA-024AA8371964}" destId="{F6497C8E-ECCB-4F78-A5C7-3CB118749785}"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3A0CA8-423E-478D-9EF8-6BE7A4FF89E1}">
      <dsp:nvSpPr>
        <dsp:cNvPr id="0" name=""/>
        <dsp:cNvSpPr/>
      </dsp:nvSpPr>
      <dsp:spPr>
        <a:xfrm>
          <a:off x="0" y="1174963"/>
          <a:ext cx="11466413" cy="1566618"/>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D9B9A0-F009-467D-8526-41A73BCD7F58}">
      <dsp:nvSpPr>
        <dsp:cNvPr id="0" name=""/>
        <dsp:cNvSpPr/>
      </dsp:nvSpPr>
      <dsp:spPr>
        <a:xfrm>
          <a:off x="125" y="0"/>
          <a:ext cx="5033912" cy="156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0040" tIns="320040" rIns="320040" bIns="320040" numCol="1" spcCol="1270" anchor="b" anchorCtr="0">
          <a:noAutofit/>
        </a:bodyPr>
        <a:lstStyle/>
        <a:p>
          <a:pPr marL="0" lvl="0" indent="0" algn="ctr" defTabSz="2000250" latinLnBrk="1">
            <a:lnSpc>
              <a:spcPct val="90000"/>
            </a:lnSpc>
            <a:spcBef>
              <a:spcPct val="0"/>
            </a:spcBef>
            <a:spcAft>
              <a:spcPct val="35000"/>
            </a:spcAft>
            <a:buNone/>
          </a:pPr>
          <a:r>
            <a:rPr lang="ko-KR" altLang="en-US" sz="4500" kern="1200" dirty="0"/>
            <a:t>중세</a:t>
          </a:r>
        </a:p>
      </dsp:txBody>
      <dsp:txXfrm>
        <a:off x="125" y="0"/>
        <a:ext cx="5033912" cy="1566618"/>
      </dsp:txXfrm>
    </dsp:sp>
    <dsp:sp modelId="{E052113E-825B-43F2-B4DF-D437330849DE}">
      <dsp:nvSpPr>
        <dsp:cNvPr id="0" name=""/>
        <dsp:cNvSpPr/>
      </dsp:nvSpPr>
      <dsp:spPr>
        <a:xfrm>
          <a:off x="2321254" y="1762445"/>
          <a:ext cx="391654" cy="39165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B33430-BEEC-4491-B6AB-F558C0CFDF6D}">
      <dsp:nvSpPr>
        <dsp:cNvPr id="0" name=""/>
        <dsp:cNvSpPr/>
      </dsp:nvSpPr>
      <dsp:spPr>
        <a:xfrm>
          <a:off x="5285733" y="2349927"/>
          <a:ext cx="5033912" cy="1566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0040" tIns="320040" rIns="320040" bIns="320040" numCol="1" spcCol="1270" anchor="t" anchorCtr="0">
          <a:noAutofit/>
        </a:bodyPr>
        <a:lstStyle/>
        <a:p>
          <a:pPr marL="0" lvl="0" indent="0" algn="ctr" defTabSz="2000250" latinLnBrk="1">
            <a:lnSpc>
              <a:spcPct val="90000"/>
            </a:lnSpc>
            <a:spcBef>
              <a:spcPct val="0"/>
            </a:spcBef>
            <a:spcAft>
              <a:spcPct val="35000"/>
            </a:spcAft>
            <a:buNone/>
          </a:pPr>
          <a:r>
            <a:rPr lang="ko-KR" altLang="en-US" sz="4500" kern="1200" dirty="0"/>
            <a:t>근대</a:t>
          </a:r>
        </a:p>
      </dsp:txBody>
      <dsp:txXfrm>
        <a:off x="5285733" y="2349927"/>
        <a:ext cx="5033912" cy="1566618"/>
      </dsp:txXfrm>
    </dsp:sp>
    <dsp:sp modelId="{7AD80B9A-E468-401F-A990-47F048C0D908}">
      <dsp:nvSpPr>
        <dsp:cNvPr id="0" name=""/>
        <dsp:cNvSpPr/>
      </dsp:nvSpPr>
      <dsp:spPr>
        <a:xfrm>
          <a:off x="7606862" y="1762445"/>
          <a:ext cx="391654" cy="39165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6AF76405-375A-4C3B-9BB2-377B0DD04789}" type="datetimeFigureOut">
              <a:rPr lang="ko-KR" altLang="en-US" smtClean="0"/>
              <a:t>2019-11-16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2F2E569-3F30-4FC1-9D07-C2D351EFDB36}" type="slidenum">
              <a:rPr lang="ko-KR" altLang="en-US" smtClean="0"/>
              <a:t>‹#›</a:t>
            </a:fld>
            <a:endParaRPr lang="ko-KR" altLang="en-US"/>
          </a:p>
        </p:txBody>
      </p:sp>
    </p:spTree>
    <p:extLst>
      <p:ext uri="{BB962C8B-B14F-4D97-AF65-F5344CB8AC3E}">
        <p14:creationId xmlns:p14="http://schemas.microsoft.com/office/powerpoint/2010/main" val="1436985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6AF76405-375A-4C3B-9BB2-377B0DD04789}" type="datetimeFigureOut">
              <a:rPr lang="ko-KR" altLang="en-US" smtClean="0"/>
              <a:t>2019-11-16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2F2E569-3F30-4FC1-9D07-C2D351EFDB36}" type="slidenum">
              <a:rPr lang="ko-KR" altLang="en-US" smtClean="0"/>
              <a:t>‹#›</a:t>
            </a:fld>
            <a:endParaRPr lang="ko-KR" altLang="en-US"/>
          </a:p>
        </p:txBody>
      </p:sp>
    </p:spTree>
    <p:extLst>
      <p:ext uri="{BB962C8B-B14F-4D97-AF65-F5344CB8AC3E}">
        <p14:creationId xmlns:p14="http://schemas.microsoft.com/office/powerpoint/2010/main" val="3427992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6AF76405-375A-4C3B-9BB2-377B0DD04789}" type="datetimeFigureOut">
              <a:rPr lang="ko-KR" altLang="en-US" smtClean="0"/>
              <a:t>2019-11-16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2F2E569-3F30-4FC1-9D07-C2D351EFDB36}" type="slidenum">
              <a:rPr lang="ko-KR" altLang="en-US" smtClean="0"/>
              <a:t>‹#›</a:t>
            </a:fld>
            <a:endParaRPr lang="ko-KR" altLang="en-US"/>
          </a:p>
        </p:txBody>
      </p:sp>
    </p:spTree>
    <p:extLst>
      <p:ext uri="{BB962C8B-B14F-4D97-AF65-F5344CB8AC3E}">
        <p14:creationId xmlns:p14="http://schemas.microsoft.com/office/powerpoint/2010/main" val="800172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6AF76405-375A-4C3B-9BB2-377B0DD04789}" type="datetimeFigureOut">
              <a:rPr lang="ko-KR" altLang="en-US" smtClean="0"/>
              <a:t>2019-11-16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2F2E569-3F30-4FC1-9D07-C2D351EFDB36}" type="slidenum">
              <a:rPr lang="ko-KR" altLang="en-US" smtClean="0"/>
              <a:t>‹#›</a:t>
            </a:fld>
            <a:endParaRPr lang="ko-KR" altLang="en-US"/>
          </a:p>
        </p:txBody>
      </p:sp>
    </p:spTree>
    <p:extLst>
      <p:ext uri="{BB962C8B-B14F-4D97-AF65-F5344CB8AC3E}">
        <p14:creationId xmlns:p14="http://schemas.microsoft.com/office/powerpoint/2010/main" val="1186456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6AF76405-375A-4C3B-9BB2-377B0DD04789}" type="datetimeFigureOut">
              <a:rPr lang="ko-KR" altLang="en-US" smtClean="0"/>
              <a:t>2019-11-16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2F2E569-3F30-4FC1-9D07-C2D351EFDB36}" type="slidenum">
              <a:rPr lang="ko-KR" altLang="en-US" smtClean="0"/>
              <a:t>‹#›</a:t>
            </a:fld>
            <a:endParaRPr lang="ko-KR" altLang="en-US"/>
          </a:p>
        </p:txBody>
      </p:sp>
    </p:spTree>
    <p:extLst>
      <p:ext uri="{BB962C8B-B14F-4D97-AF65-F5344CB8AC3E}">
        <p14:creationId xmlns:p14="http://schemas.microsoft.com/office/powerpoint/2010/main" val="529516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6AF76405-375A-4C3B-9BB2-377B0DD04789}" type="datetimeFigureOut">
              <a:rPr lang="ko-KR" altLang="en-US" smtClean="0"/>
              <a:t>2019-11-16</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2F2E569-3F30-4FC1-9D07-C2D351EFDB36}" type="slidenum">
              <a:rPr lang="ko-KR" altLang="en-US" smtClean="0"/>
              <a:t>‹#›</a:t>
            </a:fld>
            <a:endParaRPr lang="ko-KR" altLang="en-US"/>
          </a:p>
        </p:txBody>
      </p:sp>
    </p:spTree>
    <p:extLst>
      <p:ext uri="{BB962C8B-B14F-4D97-AF65-F5344CB8AC3E}">
        <p14:creationId xmlns:p14="http://schemas.microsoft.com/office/powerpoint/2010/main" val="492370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6AF76405-375A-4C3B-9BB2-377B0DD04789}" type="datetimeFigureOut">
              <a:rPr lang="ko-KR" altLang="en-US" smtClean="0"/>
              <a:t>2019-11-16</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22F2E569-3F30-4FC1-9D07-C2D351EFDB36}" type="slidenum">
              <a:rPr lang="ko-KR" altLang="en-US" smtClean="0"/>
              <a:t>‹#›</a:t>
            </a:fld>
            <a:endParaRPr lang="ko-KR" altLang="en-US"/>
          </a:p>
        </p:txBody>
      </p:sp>
    </p:spTree>
    <p:extLst>
      <p:ext uri="{BB962C8B-B14F-4D97-AF65-F5344CB8AC3E}">
        <p14:creationId xmlns:p14="http://schemas.microsoft.com/office/powerpoint/2010/main" val="3842337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6AF76405-375A-4C3B-9BB2-377B0DD04789}" type="datetimeFigureOut">
              <a:rPr lang="ko-KR" altLang="en-US" smtClean="0"/>
              <a:t>2019-11-16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22F2E569-3F30-4FC1-9D07-C2D351EFDB36}" type="slidenum">
              <a:rPr lang="ko-KR" altLang="en-US" smtClean="0"/>
              <a:t>‹#›</a:t>
            </a:fld>
            <a:endParaRPr lang="ko-KR" altLang="en-US"/>
          </a:p>
        </p:txBody>
      </p:sp>
    </p:spTree>
    <p:extLst>
      <p:ext uri="{BB962C8B-B14F-4D97-AF65-F5344CB8AC3E}">
        <p14:creationId xmlns:p14="http://schemas.microsoft.com/office/powerpoint/2010/main" val="2148339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6AF76405-375A-4C3B-9BB2-377B0DD04789}" type="datetimeFigureOut">
              <a:rPr lang="ko-KR" altLang="en-US" smtClean="0"/>
              <a:t>2019-11-16</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22F2E569-3F30-4FC1-9D07-C2D351EFDB36}" type="slidenum">
              <a:rPr lang="ko-KR" altLang="en-US" smtClean="0"/>
              <a:t>‹#›</a:t>
            </a:fld>
            <a:endParaRPr lang="ko-KR" altLang="en-US"/>
          </a:p>
        </p:txBody>
      </p:sp>
    </p:spTree>
    <p:extLst>
      <p:ext uri="{BB962C8B-B14F-4D97-AF65-F5344CB8AC3E}">
        <p14:creationId xmlns:p14="http://schemas.microsoft.com/office/powerpoint/2010/main" val="248425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6AF76405-375A-4C3B-9BB2-377B0DD04789}" type="datetimeFigureOut">
              <a:rPr lang="ko-KR" altLang="en-US" smtClean="0"/>
              <a:t>2019-11-16</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2F2E569-3F30-4FC1-9D07-C2D351EFDB36}" type="slidenum">
              <a:rPr lang="ko-KR" altLang="en-US" smtClean="0"/>
              <a:t>‹#›</a:t>
            </a:fld>
            <a:endParaRPr lang="ko-KR" altLang="en-US"/>
          </a:p>
        </p:txBody>
      </p:sp>
    </p:spTree>
    <p:extLst>
      <p:ext uri="{BB962C8B-B14F-4D97-AF65-F5344CB8AC3E}">
        <p14:creationId xmlns:p14="http://schemas.microsoft.com/office/powerpoint/2010/main" val="1890292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6AF76405-375A-4C3B-9BB2-377B0DD04789}" type="datetimeFigureOut">
              <a:rPr lang="ko-KR" altLang="en-US" smtClean="0"/>
              <a:t>2019-11-16</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2F2E569-3F30-4FC1-9D07-C2D351EFDB36}" type="slidenum">
              <a:rPr lang="ko-KR" altLang="en-US" smtClean="0"/>
              <a:t>‹#›</a:t>
            </a:fld>
            <a:endParaRPr lang="ko-KR" altLang="en-US"/>
          </a:p>
        </p:txBody>
      </p:sp>
    </p:spTree>
    <p:extLst>
      <p:ext uri="{BB962C8B-B14F-4D97-AF65-F5344CB8AC3E}">
        <p14:creationId xmlns:p14="http://schemas.microsoft.com/office/powerpoint/2010/main" val="3309278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2E9E6"/>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F76405-375A-4C3B-9BB2-377B0DD04789}" type="datetimeFigureOut">
              <a:rPr lang="ko-KR" altLang="en-US" smtClean="0"/>
              <a:t>2019-11-16</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F2E569-3F30-4FC1-9D07-C2D351EFDB36}" type="slidenum">
              <a:rPr lang="ko-KR" altLang="en-US" smtClean="0"/>
              <a:t>‹#›</a:t>
            </a:fld>
            <a:endParaRPr lang="ko-KR" altLang="en-US"/>
          </a:p>
        </p:txBody>
      </p:sp>
    </p:spTree>
    <p:extLst>
      <p:ext uri="{BB962C8B-B14F-4D97-AF65-F5344CB8AC3E}">
        <p14:creationId xmlns:p14="http://schemas.microsoft.com/office/powerpoint/2010/main" val="29797495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B465E"/>
        </a:solidFill>
        <a:effectLst/>
      </p:bgPr>
    </p:bg>
    <p:spTree>
      <p:nvGrpSpPr>
        <p:cNvPr id="1" name=""/>
        <p:cNvGrpSpPr/>
        <p:nvPr/>
      </p:nvGrpSpPr>
      <p:grpSpPr>
        <a:xfrm>
          <a:off x="0" y="0"/>
          <a:ext cx="0" cy="0"/>
          <a:chOff x="0" y="0"/>
          <a:chExt cx="0" cy="0"/>
        </a:xfrm>
      </p:grpSpPr>
      <p:sp>
        <p:nvSpPr>
          <p:cNvPr id="6" name="TextBox 5"/>
          <p:cNvSpPr txBox="1"/>
          <p:nvPr/>
        </p:nvSpPr>
        <p:spPr>
          <a:xfrm>
            <a:off x="3735485" y="3136648"/>
            <a:ext cx="4310662" cy="584705"/>
          </a:xfrm>
          <a:prstGeom prst="rect">
            <a:avLst/>
          </a:prstGeom>
          <a:noFill/>
        </p:spPr>
        <p:txBody>
          <a:bodyPr wrap="none" lIns="91374" tIns="45685" rIns="91374" bIns="45685">
            <a:spAutoFit/>
          </a:bodyPr>
          <a:lstStyle/>
          <a:p>
            <a:pPr defTabSz="912813" fontAlgn="base">
              <a:spcBef>
                <a:spcPts val="600"/>
              </a:spcBef>
              <a:spcAft>
                <a:spcPct val="0"/>
              </a:spcAft>
              <a:buClr>
                <a:srgbClr val="FF5000"/>
              </a:buClr>
              <a:defRPr/>
            </a:pPr>
            <a:r>
              <a:rPr kumimoji="1" lang="ko-KR" altLang="en-US" sz="3200" b="1" dirty="0">
                <a:ln>
                  <a:solidFill>
                    <a:schemeClr val="bg1">
                      <a:lumMod val="85000"/>
                      <a:alpha val="0"/>
                    </a:schemeClr>
                  </a:solidFill>
                </a:ln>
                <a:solidFill>
                  <a:srgbClr val="F2F2F2"/>
                </a:solidFill>
                <a:latin typeface="맑은 고딕" pitchFamily="50" charset="-127"/>
                <a:cs typeface="Arial" panose="020B0604020202020204" pitchFamily="34" charset="0"/>
              </a:rPr>
              <a:t>게임 비주얼 </a:t>
            </a:r>
            <a:r>
              <a:rPr kumimoji="1" lang="ko-KR" altLang="en-US" sz="3200" b="1" dirty="0" err="1">
                <a:ln>
                  <a:solidFill>
                    <a:schemeClr val="bg1">
                      <a:lumMod val="85000"/>
                      <a:alpha val="0"/>
                    </a:schemeClr>
                  </a:solidFill>
                </a:ln>
                <a:solidFill>
                  <a:srgbClr val="F2F2F2"/>
                </a:solidFill>
                <a:latin typeface="맑은 고딕" pitchFamily="50" charset="-127"/>
                <a:cs typeface="Arial" panose="020B0604020202020204" pitchFamily="34" charset="0"/>
              </a:rPr>
              <a:t>콘셉</a:t>
            </a:r>
            <a:r>
              <a:rPr kumimoji="1" lang="ko-KR" altLang="en-US" sz="3200" b="1" dirty="0">
                <a:ln>
                  <a:solidFill>
                    <a:schemeClr val="bg1">
                      <a:lumMod val="85000"/>
                      <a:alpha val="0"/>
                    </a:schemeClr>
                  </a:solidFill>
                </a:ln>
                <a:solidFill>
                  <a:srgbClr val="F2F2F2"/>
                </a:solidFill>
                <a:latin typeface="맑은 고딕" pitchFamily="50" charset="-127"/>
                <a:cs typeface="Arial" panose="020B0604020202020204" pitchFamily="34" charset="0"/>
              </a:rPr>
              <a:t> 설정</a:t>
            </a:r>
            <a:endParaRPr kumimoji="1" lang="en-US" altLang="ko-KR" sz="3200" b="1" dirty="0">
              <a:ln>
                <a:solidFill>
                  <a:schemeClr val="bg1">
                    <a:lumMod val="85000"/>
                    <a:alpha val="0"/>
                  </a:schemeClr>
                </a:solidFill>
              </a:ln>
              <a:solidFill>
                <a:srgbClr val="F2F2F2"/>
              </a:solidFill>
              <a:latin typeface="맑은 고딕" pitchFamily="50" charset="-127"/>
              <a:cs typeface="Arial" panose="020B0604020202020204" pitchFamily="34" charset="0"/>
            </a:endParaRPr>
          </a:p>
        </p:txBody>
      </p:sp>
      <p:sp>
        <p:nvSpPr>
          <p:cNvPr id="10" name="직사각형 9"/>
          <p:cNvSpPr/>
          <p:nvPr/>
        </p:nvSpPr>
        <p:spPr>
          <a:xfrm>
            <a:off x="0" y="6382139"/>
            <a:ext cx="12192000" cy="475861"/>
          </a:xfrm>
          <a:prstGeom prst="rect">
            <a:avLst/>
          </a:prstGeom>
          <a:solidFill>
            <a:srgbClr val="508B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22791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0" y="6382139"/>
            <a:ext cx="12192000" cy="475861"/>
          </a:xfrm>
          <a:prstGeom prst="rect">
            <a:avLst/>
          </a:prstGeom>
          <a:solidFill>
            <a:srgbClr val="9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다이아몬드 17"/>
          <p:cNvSpPr/>
          <p:nvPr/>
        </p:nvSpPr>
        <p:spPr>
          <a:xfrm>
            <a:off x="521264" y="410198"/>
            <a:ext cx="564022" cy="564022"/>
          </a:xfrm>
          <a:prstGeom prst="diamond">
            <a:avLst/>
          </a:prstGeom>
          <a:solidFill>
            <a:srgbClr val="55C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그룹 18"/>
          <p:cNvGrpSpPr/>
          <p:nvPr/>
        </p:nvGrpSpPr>
        <p:grpSpPr>
          <a:xfrm>
            <a:off x="1110924" y="468483"/>
            <a:ext cx="4512641" cy="484642"/>
            <a:chOff x="1110924" y="386113"/>
            <a:chExt cx="4512641" cy="484642"/>
          </a:xfrm>
        </p:grpSpPr>
        <p:sp>
          <p:nvSpPr>
            <p:cNvPr id="20" name="TextBox 19"/>
            <p:cNvSpPr txBox="1"/>
            <p:nvPr/>
          </p:nvSpPr>
          <p:spPr>
            <a:xfrm>
              <a:off x="1110924" y="386113"/>
              <a:ext cx="4512641"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ko-KR" altLang="en-US" sz="2400" b="1" dirty="0" err="1">
                  <a:ln>
                    <a:solidFill>
                      <a:schemeClr val="bg1">
                        <a:lumMod val="85000"/>
                        <a:alpha val="0"/>
                      </a:schemeClr>
                    </a:solidFill>
                  </a:ln>
                  <a:solidFill>
                    <a:srgbClr val="4B465E"/>
                  </a:solidFill>
                  <a:latin typeface="맑은 고딕" pitchFamily="50" charset="-127"/>
                  <a:cs typeface="Arial" panose="020B0604020202020204" pitchFamily="34" charset="0"/>
                </a:rPr>
                <a:t>파울라너</a:t>
              </a:r>
              <a:r>
                <a:rPr kumimoji="1" lang="ko-KR" altLang="en-US" sz="2400" b="1" dirty="0">
                  <a:ln>
                    <a:solidFill>
                      <a:schemeClr val="bg1">
                        <a:lumMod val="85000"/>
                        <a:alpha val="0"/>
                      </a:schemeClr>
                    </a:solidFill>
                  </a:ln>
                  <a:solidFill>
                    <a:srgbClr val="4B465E"/>
                  </a:solidFill>
                  <a:latin typeface="맑은 고딕" pitchFamily="50" charset="-127"/>
                  <a:cs typeface="Arial" panose="020B0604020202020204" pitchFamily="34" charset="0"/>
                </a:rPr>
                <a:t> 캐릭터 거시적인 속성</a:t>
              </a:r>
              <a:endParaRPr kumimoji="1" lang="en-US" altLang="ko-KR" sz="24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1" name="TextBox 20"/>
            <p:cNvSpPr txBox="1"/>
            <p:nvPr/>
          </p:nvSpPr>
          <p:spPr>
            <a:xfrm>
              <a:off x="1110924" y="616910"/>
              <a:ext cx="184597" cy="253845"/>
            </a:xfrm>
            <a:prstGeom prst="rect">
              <a:avLst/>
            </a:prstGeom>
            <a:noFill/>
          </p:spPr>
          <p:txBody>
            <a:bodyPr wrap="none" lIns="91374" tIns="45685" rIns="91374" bIns="45685">
              <a:spAutoFit/>
            </a:bodyPr>
            <a:lstStyle/>
            <a:p>
              <a:pPr defTabSz="912813" fontAlgn="base">
                <a:spcBef>
                  <a:spcPts val="600"/>
                </a:spcBef>
                <a:spcAft>
                  <a:spcPct val="0"/>
                </a:spcAft>
                <a:defRPr/>
              </a:pPr>
              <a:endParaRPr kumimoji="1" lang="en-US" altLang="ko-KR" sz="105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grpSp>
      <p:sp>
        <p:nvSpPr>
          <p:cNvPr id="22" name="TextBox 21"/>
          <p:cNvSpPr txBox="1"/>
          <p:nvPr/>
        </p:nvSpPr>
        <p:spPr>
          <a:xfrm>
            <a:off x="536854" y="451302"/>
            <a:ext cx="540399"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en-US" altLang="ko-KR" sz="2400" b="1" dirty="0">
                <a:ln>
                  <a:solidFill>
                    <a:schemeClr val="bg1">
                      <a:lumMod val="85000"/>
                      <a:alpha val="0"/>
                    </a:schemeClr>
                  </a:solidFill>
                </a:ln>
                <a:solidFill>
                  <a:schemeClr val="bg1"/>
                </a:solidFill>
                <a:latin typeface="맑은 고딕" pitchFamily="50" charset="-127"/>
                <a:ea typeface="맑은 고딕" pitchFamily="50" charset="-127"/>
                <a:cs typeface="Arial" panose="020B0604020202020204" pitchFamily="34" charset="0"/>
              </a:rPr>
              <a:t>02</a:t>
            </a:r>
          </a:p>
        </p:txBody>
      </p:sp>
      <p:sp>
        <p:nvSpPr>
          <p:cNvPr id="25" name="TextBox 24"/>
          <p:cNvSpPr txBox="1"/>
          <p:nvPr/>
        </p:nvSpPr>
        <p:spPr>
          <a:xfrm>
            <a:off x="4672485" y="1792007"/>
            <a:ext cx="3316934" cy="53853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검정 머리 </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err="1">
                <a:ln>
                  <a:solidFill>
                    <a:schemeClr val="bg1">
                      <a:lumMod val="85000"/>
                      <a:alpha val="0"/>
                    </a:schemeClr>
                  </a:solidFill>
                </a:ln>
                <a:solidFill>
                  <a:srgbClr val="4B465E"/>
                </a:solidFill>
                <a:latin typeface="맑은 고딕" pitchFamily="50" charset="-127"/>
                <a:cs typeface="Arial" panose="020B0604020202020204" pitchFamily="34" charset="0"/>
              </a:rPr>
              <a:t>리젠트</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 컷</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6" name="TextBox 25"/>
          <p:cNvSpPr txBox="1"/>
          <p:nvPr/>
        </p:nvSpPr>
        <p:spPr>
          <a:xfrm>
            <a:off x="4672483" y="1422746"/>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헤어</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7" name="TextBox 26"/>
          <p:cNvSpPr txBox="1"/>
          <p:nvPr/>
        </p:nvSpPr>
        <p:spPr>
          <a:xfrm>
            <a:off x="4672485" y="3746176"/>
            <a:ext cx="3316934" cy="106175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머리부터 발끝까지 같은 색깔로 깔 맞춤</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황금색을 정말 좋아함</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반짝반짝 광이 남</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화려한 걸 좋아함</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8" name="TextBox 27"/>
          <p:cNvSpPr txBox="1"/>
          <p:nvPr/>
        </p:nvSpPr>
        <p:spPr>
          <a:xfrm>
            <a:off x="4672483" y="3376915"/>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갑옷</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9" name="TextBox 28"/>
          <p:cNvSpPr txBox="1"/>
          <p:nvPr/>
        </p:nvSpPr>
        <p:spPr>
          <a:xfrm>
            <a:off x="8459323" y="1792007"/>
            <a:ext cx="3557349" cy="907870"/>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몸 전체에 살이 있어서 얼굴 전체에 살이 올라온 모습</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안전에 대한 강박관념이 있기 때문에 약간 신경질적인 표정</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0" name="TextBox 29"/>
          <p:cNvSpPr txBox="1"/>
          <p:nvPr/>
        </p:nvSpPr>
        <p:spPr>
          <a:xfrm>
            <a:off x="8459322" y="1422746"/>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얼굴 </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1" name="TextBox 30"/>
          <p:cNvSpPr txBox="1"/>
          <p:nvPr/>
        </p:nvSpPr>
        <p:spPr>
          <a:xfrm>
            <a:off x="8459324" y="3746176"/>
            <a:ext cx="3316934" cy="27692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판금 갑옷에 맞는 황금색 판금 신발</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2" name="TextBox 31"/>
          <p:cNvSpPr txBox="1"/>
          <p:nvPr/>
        </p:nvSpPr>
        <p:spPr>
          <a:xfrm>
            <a:off x="8459322" y="3376915"/>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신발</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pic>
        <p:nvPicPr>
          <p:cNvPr id="23" name="그림 22">
            <a:extLst>
              <a:ext uri="{FF2B5EF4-FFF2-40B4-BE49-F238E27FC236}">
                <a16:creationId xmlns:a16="http://schemas.microsoft.com/office/drawing/2014/main" id="{04E04A4B-91D6-4AFC-9B97-7B65923A4490}"/>
              </a:ext>
            </a:extLst>
          </p:cNvPr>
          <p:cNvPicPr/>
          <p:nvPr/>
        </p:nvPicPr>
        <p:blipFill>
          <a:blip r:embed="rId2"/>
          <a:stretch>
            <a:fillRect/>
          </a:stretch>
        </p:blipFill>
        <p:spPr>
          <a:xfrm>
            <a:off x="885644" y="1350638"/>
            <a:ext cx="2938145" cy="4791075"/>
          </a:xfrm>
          <a:prstGeom prst="rect">
            <a:avLst/>
          </a:prstGeom>
        </p:spPr>
      </p:pic>
    </p:spTree>
    <p:extLst>
      <p:ext uri="{BB962C8B-B14F-4D97-AF65-F5344CB8AC3E}">
        <p14:creationId xmlns:p14="http://schemas.microsoft.com/office/powerpoint/2010/main" val="1625856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0" y="6382139"/>
            <a:ext cx="12192000" cy="475861"/>
          </a:xfrm>
          <a:prstGeom prst="rect">
            <a:avLst/>
          </a:prstGeom>
          <a:solidFill>
            <a:srgbClr val="9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다이아몬드 17"/>
          <p:cNvSpPr/>
          <p:nvPr/>
        </p:nvSpPr>
        <p:spPr>
          <a:xfrm>
            <a:off x="185388" y="414477"/>
            <a:ext cx="564022" cy="564022"/>
          </a:xfrm>
          <a:prstGeom prst="diamond">
            <a:avLst/>
          </a:prstGeom>
          <a:solidFill>
            <a:srgbClr val="55C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그룹 18"/>
          <p:cNvGrpSpPr/>
          <p:nvPr/>
        </p:nvGrpSpPr>
        <p:grpSpPr>
          <a:xfrm>
            <a:off x="749410" y="479944"/>
            <a:ext cx="4621645" cy="484642"/>
            <a:chOff x="1110924" y="386113"/>
            <a:chExt cx="4621645" cy="484642"/>
          </a:xfrm>
        </p:grpSpPr>
        <p:sp>
          <p:nvSpPr>
            <p:cNvPr id="20" name="TextBox 19"/>
            <p:cNvSpPr txBox="1"/>
            <p:nvPr/>
          </p:nvSpPr>
          <p:spPr>
            <a:xfrm>
              <a:off x="1110924" y="386113"/>
              <a:ext cx="4621645"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ko-KR" altLang="en-US" sz="2400" b="1" dirty="0" err="1">
                  <a:ln>
                    <a:solidFill>
                      <a:schemeClr val="bg1">
                        <a:lumMod val="85000"/>
                        <a:alpha val="0"/>
                      </a:schemeClr>
                    </a:solidFill>
                  </a:ln>
                  <a:solidFill>
                    <a:srgbClr val="4B465E"/>
                  </a:solidFill>
                  <a:latin typeface="맑은 고딕" pitchFamily="50" charset="-127"/>
                  <a:cs typeface="Arial" panose="020B0604020202020204" pitchFamily="34" charset="0"/>
                </a:rPr>
                <a:t>파울라너</a:t>
              </a:r>
              <a:r>
                <a:rPr kumimoji="1" lang="ko-KR" altLang="en-US" sz="2400" b="1" dirty="0">
                  <a:ln>
                    <a:solidFill>
                      <a:schemeClr val="bg1">
                        <a:lumMod val="85000"/>
                        <a:alpha val="0"/>
                      </a:schemeClr>
                    </a:solidFill>
                  </a:ln>
                  <a:solidFill>
                    <a:srgbClr val="4B465E"/>
                  </a:solidFill>
                  <a:latin typeface="맑은 고딕" pitchFamily="50" charset="-127"/>
                  <a:cs typeface="Arial" panose="020B0604020202020204" pitchFamily="34" charset="0"/>
                </a:rPr>
                <a:t> 캐릭터 외형 주요 특징</a:t>
              </a:r>
              <a:endParaRPr kumimoji="1" lang="en-US" altLang="ko-KR" sz="24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1" name="TextBox 20"/>
            <p:cNvSpPr txBox="1"/>
            <p:nvPr/>
          </p:nvSpPr>
          <p:spPr>
            <a:xfrm>
              <a:off x="1110924" y="616910"/>
              <a:ext cx="184597" cy="253845"/>
            </a:xfrm>
            <a:prstGeom prst="rect">
              <a:avLst/>
            </a:prstGeom>
            <a:noFill/>
          </p:spPr>
          <p:txBody>
            <a:bodyPr wrap="none" lIns="91374" tIns="45685" rIns="91374" bIns="45685">
              <a:spAutoFit/>
            </a:bodyPr>
            <a:lstStyle/>
            <a:p>
              <a:pPr defTabSz="912813" fontAlgn="base">
                <a:spcBef>
                  <a:spcPts val="600"/>
                </a:spcBef>
                <a:spcAft>
                  <a:spcPct val="0"/>
                </a:spcAft>
                <a:defRPr/>
              </a:pPr>
              <a:endParaRPr kumimoji="1" lang="en-US" altLang="ko-KR" sz="105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grpSp>
      <p:sp>
        <p:nvSpPr>
          <p:cNvPr id="22" name="TextBox 21"/>
          <p:cNvSpPr txBox="1"/>
          <p:nvPr/>
        </p:nvSpPr>
        <p:spPr>
          <a:xfrm>
            <a:off x="199747" y="465691"/>
            <a:ext cx="540399"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en-US" altLang="ko-KR" sz="2400" b="1" dirty="0">
                <a:ln>
                  <a:solidFill>
                    <a:schemeClr val="bg1">
                      <a:lumMod val="85000"/>
                      <a:alpha val="0"/>
                    </a:schemeClr>
                  </a:solidFill>
                </a:ln>
                <a:solidFill>
                  <a:schemeClr val="bg1"/>
                </a:solidFill>
                <a:latin typeface="맑은 고딕" pitchFamily="50" charset="-127"/>
                <a:ea typeface="맑은 고딕" pitchFamily="50" charset="-127"/>
                <a:cs typeface="Arial" panose="020B0604020202020204" pitchFamily="34" charset="0"/>
              </a:rPr>
              <a:t>02</a:t>
            </a:r>
          </a:p>
        </p:txBody>
      </p:sp>
      <p:sp>
        <p:nvSpPr>
          <p:cNvPr id="25" name="TextBox 24"/>
          <p:cNvSpPr txBox="1"/>
          <p:nvPr/>
        </p:nvSpPr>
        <p:spPr>
          <a:xfrm>
            <a:off x="3160204" y="1874006"/>
            <a:ext cx="2119921" cy="1169480"/>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검은 머리</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err="1">
                <a:ln>
                  <a:solidFill>
                    <a:schemeClr val="bg1">
                      <a:lumMod val="85000"/>
                      <a:alpha val="0"/>
                    </a:schemeClr>
                  </a:solidFill>
                </a:ln>
                <a:solidFill>
                  <a:srgbClr val="4B465E"/>
                </a:solidFill>
                <a:latin typeface="맑은 고딕" pitchFamily="50" charset="-127"/>
                <a:cs typeface="Arial" panose="020B0604020202020204" pitchFamily="34" charset="0"/>
              </a:rPr>
              <a:t>리젠트</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 컷</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짧은 </a:t>
            </a:r>
            <a:r>
              <a:rPr kumimoji="1" lang="ko-KR" altLang="en-US" sz="1200" dirty="0" err="1">
                <a:ln>
                  <a:solidFill>
                    <a:schemeClr val="bg1">
                      <a:lumMod val="85000"/>
                      <a:alpha val="0"/>
                    </a:schemeClr>
                  </a:solidFill>
                </a:ln>
                <a:solidFill>
                  <a:srgbClr val="4B465E"/>
                </a:solidFill>
                <a:latin typeface="맑은 고딕" pitchFamily="50" charset="-127"/>
                <a:cs typeface="Arial" panose="020B0604020202020204" pitchFamily="34" charset="0"/>
              </a:rPr>
              <a:t>리젠트</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헤어 스타일은 왼쪽의 이미지를 참조하시면 도움이 되실 겁니다</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6" name="TextBox 25"/>
          <p:cNvSpPr txBox="1"/>
          <p:nvPr/>
        </p:nvSpPr>
        <p:spPr>
          <a:xfrm>
            <a:off x="3160202" y="1504745"/>
            <a:ext cx="2847034" cy="338484"/>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sz="1600" b="1" dirty="0">
                <a:ln>
                  <a:solidFill>
                    <a:schemeClr val="bg1">
                      <a:lumMod val="85000"/>
                      <a:alpha val="0"/>
                    </a:schemeClr>
                  </a:solidFill>
                </a:ln>
                <a:solidFill>
                  <a:srgbClr val="4B465E"/>
                </a:solidFill>
                <a:latin typeface="맑은 고딕" pitchFamily="50" charset="-127"/>
                <a:cs typeface="Arial" panose="020B0604020202020204" pitchFamily="34" charset="0"/>
              </a:rPr>
              <a:t>헤어</a:t>
            </a:r>
            <a:endParaRPr kumimoji="1" lang="en-US" altLang="ko-KR" sz="16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7" name="TextBox 26"/>
          <p:cNvSpPr txBox="1"/>
          <p:nvPr/>
        </p:nvSpPr>
        <p:spPr>
          <a:xfrm>
            <a:off x="8598551" y="1669444"/>
            <a:ext cx="3316934" cy="723204"/>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전신 황금색 판금 갑옷</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화려한 것을 좋아해서 어깨 장식과 망토도 있다</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8" name="TextBox 27"/>
          <p:cNvSpPr txBox="1"/>
          <p:nvPr/>
        </p:nvSpPr>
        <p:spPr>
          <a:xfrm>
            <a:off x="8598549" y="1300183"/>
            <a:ext cx="2847034" cy="338484"/>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sz="1600" b="1" dirty="0">
                <a:ln>
                  <a:solidFill>
                    <a:schemeClr val="bg1">
                      <a:lumMod val="85000"/>
                      <a:alpha val="0"/>
                    </a:schemeClr>
                  </a:solidFill>
                </a:ln>
                <a:solidFill>
                  <a:srgbClr val="4B465E"/>
                </a:solidFill>
                <a:latin typeface="맑은 고딕" pitchFamily="50" charset="-127"/>
                <a:cs typeface="Arial" panose="020B0604020202020204" pitchFamily="34" charset="0"/>
              </a:rPr>
              <a:t>갑옷</a:t>
            </a:r>
            <a:endParaRPr kumimoji="1" lang="en-US" altLang="ko-KR" sz="16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9" name="TextBox 28"/>
          <p:cNvSpPr txBox="1"/>
          <p:nvPr/>
        </p:nvSpPr>
        <p:spPr>
          <a:xfrm>
            <a:off x="2764524" y="4747419"/>
            <a:ext cx="2724359" cy="1169480"/>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무기도 무조건 황금색</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무기는 한 손 검 </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날까지 금도금 되어 있음</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방패</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황금색</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는 자신의 몸 만한 거대한 방패</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0" name="TextBox 29"/>
          <p:cNvSpPr txBox="1"/>
          <p:nvPr/>
        </p:nvSpPr>
        <p:spPr>
          <a:xfrm>
            <a:off x="2524021" y="4296259"/>
            <a:ext cx="2847034" cy="338484"/>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sz="1600" b="1" dirty="0">
                <a:ln>
                  <a:solidFill>
                    <a:schemeClr val="bg1">
                      <a:lumMod val="85000"/>
                      <a:alpha val="0"/>
                    </a:schemeClr>
                  </a:solidFill>
                </a:ln>
                <a:solidFill>
                  <a:srgbClr val="4B465E"/>
                </a:solidFill>
                <a:latin typeface="맑은 고딕" pitchFamily="50" charset="-127"/>
                <a:cs typeface="Arial" panose="020B0604020202020204" pitchFamily="34" charset="0"/>
              </a:rPr>
              <a:t>무기 </a:t>
            </a:r>
            <a:r>
              <a:rPr kumimoji="1" lang="en-US" altLang="ko-KR" sz="1600" b="1" dirty="0">
                <a:ln>
                  <a:solidFill>
                    <a:schemeClr val="bg1">
                      <a:lumMod val="85000"/>
                      <a:alpha val="0"/>
                    </a:schemeClr>
                  </a:solidFill>
                </a:ln>
                <a:solidFill>
                  <a:srgbClr val="4B465E"/>
                </a:solidFill>
                <a:latin typeface="맑은 고딕" pitchFamily="50" charset="-127"/>
                <a:cs typeface="Arial" panose="020B0604020202020204" pitchFamily="34" charset="0"/>
              </a:rPr>
              <a:t>/ </a:t>
            </a:r>
            <a:r>
              <a:rPr kumimoji="1" lang="ko-KR" altLang="en-US" sz="1600" b="1" dirty="0">
                <a:ln>
                  <a:solidFill>
                    <a:schemeClr val="bg1">
                      <a:lumMod val="85000"/>
                      <a:alpha val="0"/>
                    </a:schemeClr>
                  </a:solidFill>
                </a:ln>
                <a:solidFill>
                  <a:srgbClr val="4B465E"/>
                </a:solidFill>
                <a:latin typeface="맑은 고딕" pitchFamily="50" charset="-127"/>
                <a:cs typeface="Arial" panose="020B0604020202020204" pitchFamily="34" charset="0"/>
              </a:rPr>
              <a:t>방패</a:t>
            </a:r>
            <a:endParaRPr kumimoji="1" lang="en-US" altLang="ko-KR" sz="16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1" name="TextBox 30"/>
          <p:cNvSpPr txBox="1"/>
          <p:nvPr/>
        </p:nvSpPr>
        <p:spPr>
          <a:xfrm>
            <a:off x="8433717" y="4706696"/>
            <a:ext cx="3316934" cy="80014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판금 장화 </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황금색</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신발 길이는 발목까지</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신발 끝에 광이 난다</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2" name="TextBox 31"/>
          <p:cNvSpPr txBox="1"/>
          <p:nvPr/>
        </p:nvSpPr>
        <p:spPr>
          <a:xfrm>
            <a:off x="8433715" y="4337435"/>
            <a:ext cx="2847034" cy="338484"/>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sz="1600" b="1" dirty="0">
                <a:ln>
                  <a:solidFill>
                    <a:schemeClr val="bg1">
                      <a:lumMod val="85000"/>
                      <a:alpha val="0"/>
                    </a:schemeClr>
                  </a:solidFill>
                </a:ln>
                <a:solidFill>
                  <a:srgbClr val="4B465E"/>
                </a:solidFill>
                <a:latin typeface="맑은 고딕" pitchFamily="50" charset="-127"/>
                <a:cs typeface="Arial" panose="020B0604020202020204" pitchFamily="34" charset="0"/>
              </a:rPr>
              <a:t>신발</a:t>
            </a:r>
            <a:endParaRPr kumimoji="1" lang="en-US" altLang="ko-KR" sz="16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pic>
        <p:nvPicPr>
          <p:cNvPr id="4" name="그림 3"/>
          <p:cNvPicPr>
            <a:picLocks noChangeAspect="1"/>
          </p:cNvPicPr>
          <p:nvPr/>
        </p:nvPicPr>
        <p:blipFill>
          <a:blip r:embed="rId2"/>
          <a:stretch>
            <a:fillRect/>
          </a:stretch>
        </p:blipFill>
        <p:spPr>
          <a:xfrm>
            <a:off x="5398828" y="410198"/>
            <a:ext cx="2119921" cy="5345100"/>
          </a:xfrm>
          <a:prstGeom prst="rect">
            <a:avLst/>
          </a:prstGeom>
        </p:spPr>
      </p:pic>
      <p:cxnSp>
        <p:nvCxnSpPr>
          <p:cNvPr id="23" name="직선 화살표 연결선 22"/>
          <p:cNvCxnSpPr/>
          <p:nvPr/>
        </p:nvCxnSpPr>
        <p:spPr>
          <a:xfrm flipH="1">
            <a:off x="4265328" y="978499"/>
            <a:ext cx="2063184" cy="690945"/>
          </a:xfrm>
          <a:prstGeom prst="straightConnector1">
            <a:avLst/>
          </a:prstGeom>
          <a:ln w="15875">
            <a:solidFill>
              <a:srgbClr val="55CFD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33" name="직선 화살표 연결선 32"/>
          <p:cNvCxnSpPr/>
          <p:nvPr/>
        </p:nvCxnSpPr>
        <p:spPr>
          <a:xfrm flipH="1">
            <a:off x="4238512" y="3676034"/>
            <a:ext cx="1925166" cy="846032"/>
          </a:xfrm>
          <a:prstGeom prst="straightConnector1">
            <a:avLst/>
          </a:prstGeom>
          <a:ln w="15875">
            <a:solidFill>
              <a:srgbClr val="55CFD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34" name="직선 화살표 연결선 33"/>
          <p:cNvCxnSpPr>
            <a:endCxn id="28" idx="1"/>
          </p:cNvCxnSpPr>
          <p:nvPr/>
        </p:nvCxnSpPr>
        <p:spPr>
          <a:xfrm flipV="1">
            <a:off x="6688809" y="1469425"/>
            <a:ext cx="1909740" cy="770031"/>
          </a:xfrm>
          <a:prstGeom prst="straightConnector1">
            <a:avLst/>
          </a:prstGeom>
          <a:ln w="15875">
            <a:solidFill>
              <a:srgbClr val="55CFD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a:endCxn id="32" idx="1"/>
          </p:cNvCxnSpPr>
          <p:nvPr/>
        </p:nvCxnSpPr>
        <p:spPr>
          <a:xfrm flipV="1">
            <a:off x="6768118" y="4506677"/>
            <a:ext cx="1665597" cy="473719"/>
          </a:xfrm>
          <a:prstGeom prst="straightConnector1">
            <a:avLst/>
          </a:prstGeom>
          <a:ln w="15875">
            <a:solidFill>
              <a:srgbClr val="55CFD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396C1480-3790-4194-A44D-792E1EAACAC5}"/>
              </a:ext>
            </a:extLst>
          </p:cNvPr>
          <p:cNvPicPr>
            <a:picLocks noChangeAspect="1"/>
          </p:cNvPicPr>
          <p:nvPr/>
        </p:nvPicPr>
        <p:blipFill>
          <a:blip r:embed="rId3"/>
          <a:stretch>
            <a:fillRect/>
          </a:stretch>
        </p:blipFill>
        <p:spPr>
          <a:xfrm>
            <a:off x="1501916" y="1302616"/>
            <a:ext cx="1415492" cy="2126384"/>
          </a:xfrm>
          <a:prstGeom prst="rect">
            <a:avLst/>
          </a:prstGeom>
        </p:spPr>
      </p:pic>
      <p:pic>
        <p:nvPicPr>
          <p:cNvPr id="3" name="Picture 2" descr="GIlgamesh">
            <a:extLst>
              <a:ext uri="{FF2B5EF4-FFF2-40B4-BE49-F238E27FC236}">
                <a16:creationId xmlns:a16="http://schemas.microsoft.com/office/drawing/2014/main" id="{51A6DCD8-01CB-4957-A9FB-68B524C53D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79286" y="2255980"/>
            <a:ext cx="1355463" cy="19154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Excalibur Sword Lake vows victory sword is not open edge FATE SABER Total Length 115CM blade sword is not open edge sword hilt wide 7CM long 25CM #OutdoorSurvival">
            <a:extLst>
              <a:ext uri="{FF2B5EF4-FFF2-40B4-BE49-F238E27FC236}">
                <a16:creationId xmlns:a16="http://schemas.microsoft.com/office/drawing/2014/main" id="{DD91EA6A-2DFB-48C4-98A8-EE9250ED22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918" y="3826609"/>
            <a:ext cx="1411922" cy="14119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　Dark Souls 2′s Shield Design Contest">
            <a:extLst>
              <a:ext uri="{FF2B5EF4-FFF2-40B4-BE49-F238E27FC236}">
                <a16:creationId xmlns:a16="http://schemas.microsoft.com/office/drawing/2014/main" id="{3722B4BA-8605-48C1-B8D7-BA427FC4669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34186" y="4823068"/>
            <a:ext cx="1411922" cy="14119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NauticalMart Medieval Knight Full Steel Leg Guard Armor Costume With Shoes">
            <a:extLst>
              <a:ext uri="{FF2B5EF4-FFF2-40B4-BE49-F238E27FC236}">
                <a16:creationId xmlns:a16="http://schemas.microsoft.com/office/drawing/2014/main" id="{8D22FCB4-6F8A-43BF-80AE-C0318BA549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39605" y="4328077"/>
            <a:ext cx="1624653" cy="190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691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0" y="6367204"/>
            <a:ext cx="12192000" cy="475861"/>
          </a:xfrm>
          <a:prstGeom prst="rect">
            <a:avLst/>
          </a:prstGeom>
          <a:solidFill>
            <a:srgbClr val="9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다이아몬드 17"/>
          <p:cNvSpPr/>
          <p:nvPr/>
        </p:nvSpPr>
        <p:spPr>
          <a:xfrm>
            <a:off x="521264" y="410198"/>
            <a:ext cx="564022" cy="564022"/>
          </a:xfrm>
          <a:prstGeom prst="diamond">
            <a:avLst/>
          </a:prstGeom>
          <a:solidFill>
            <a:srgbClr val="55C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그룹 18"/>
          <p:cNvGrpSpPr/>
          <p:nvPr/>
        </p:nvGrpSpPr>
        <p:grpSpPr>
          <a:xfrm>
            <a:off x="1110924" y="468483"/>
            <a:ext cx="4353944" cy="484642"/>
            <a:chOff x="1110924" y="386113"/>
            <a:chExt cx="4353944" cy="484642"/>
          </a:xfrm>
        </p:grpSpPr>
        <p:sp>
          <p:nvSpPr>
            <p:cNvPr id="20" name="TextBox 19"/>
            <p:cNvSpPr txBox="1"/>
            <p:nvPr/>
          </p:nvSpPr>
          <p:spPr>
            <a:xfrm>
              <a:off x="1110924" y="386113"/>
              <a:ext cx="4353944"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ko-KR" altLang="en-US" sz="2400" b="1" dirty="0">
                  <a:ln>
                    <a:solidFill>
                      <a:schemeClr val="bg1">
                        <a:lumMod val="85000"/>
                        <a:alpha val="0"/>
                      </a:schemeClr>
                    </a:solidFill>
                  </a:ln>
                  <a:solidFill>
                    <a:srgbClr val="4B465E"/>
                  </a:solidFill>
                  <a:latin typeface="맑은 고딕" pitchFamily="50" charset="-127"/>
                  <a:cs typeface="Arial" panose="020B0604020202020204" pitchFamily="34" charset="0"/>
                </a:rPr>
                <a:t>작은 그림 </a:t>
              </a:r>
              <a:r>
                <a:rPr kumimoji="1" lang="en-US" altLang="ko-KR" sz="2400" b="1" dirty="0">
                  <a:ln>
                    <a:solidFill>
                      <a:schemeClr val="bg1">
                        <a:lumMod val="85000"/>
                        <a:alpha val="0"/>
                      </a:schemeClr>
                    </a:solidFill>
                  </a:ln>
                  <a:solidFill>
                    <a:srgbClr val="4B465E"/>
                  </a:solidFill>
                  <a:latin typeface="맑은 고딕" pitchFamily="50" charset="-127"/>
                  <a:cs typeface="Arial" panose="020B0604020202020204" pitchFamily="34" charset="0"/>
                </a:rPr>
                <a:t>– </a:t>
              </a:r>
              <a:r>
                <a:rPr kumimoji="1" lang="ko-KR" altLang="en-US" sz="2400" b="1" dirty="0">
                  <a:ln>
                    <a:solidFill>
                      <a:schemeClr val="bg1">
                        <a:lumMod val="85000"/>
                        <a:alpha val="0"/>
                      </a:schemeClr>
                    </a:solidFill>
                  </a:ln>
                  <a:solidFill>
                    <a:srgbClr val="4B465E"/>
                  </a:solidFill>
                  <a:latin typeface="맑은 고딕" pitchFamily="50" charset="-127"/>
                  <a:cs typeface="Arial" panose="020B0604020202020204" pitchFamily="34" charset="0"/>
                </a:rPr>
                <a:t>얼굴</a:t>
              </a:r>
              <a:r>
                <a:rPr kumimoji="1" lang="en-US" altLang="ko-KR" sz="2400" b="1" dirty="0">
                  <a:ln>
                    <a:solidFill>
                      <a:schemeClr val="bg1">
                        <a:lumMod val="85000"/>
                        <a:alpha val="0"/>
                      </a:schemeClr>
                    </a:solidFill>
                  </a:ln>
                  <a:solidFill>
                    <a:srgbClr val="4B465E"/>
                  </a:solidFill>
                  <a:latin typeface="맑은 고딕" pitchFamily="50" charset="-127"/>
                  <a:cs typeface="Arial" panose="020B0604020202020204" pitchFamily="34" charset="0"/>
                </a:rPr>
                <a:t>, </a:t>
              </a:r>
              <a:r>
                <a:rPr kumimoji="1" lang="ko-KR" altLang="en-US" sz="2400" b="1" dirty="0">
                  <a:ln>
                    <a:solidFill>
                      <a:schemeClr val="bg1">
                        <a:lumMod val="85000"/>
                        <a:alpha val="0"/>
                      </a:schemeClr>
                    </a:solidFill>
                  </a:ln>
                  <a:solidFill>
                    <a:srgbClr val="4B465E"/>
                  </a:solidFill>
                  <a:latin typeface="맑은 고딕" pitchFamily="50" charset="-127"/>
                  <a:cs typeface="Arial" panose="020B0604020202020204" pitchFamily="34" charset="0"/>
                </a:rPr>
                <a:t>체형 비주얼</a:t>
              </a:r>
              <a:endParaRPr kumimoji="1" lang="en-US" altLang="ko-KR" sz="24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1" name="TextBox 20"/>
            <p:cNvSpPr txBox="1"/>
            <p:nvPr/>
          </p:nvSpPr>
          <p:spPr>
            <a:xfrm>
              <a:off x="1110924" y="616910"/>
              <a:ext cx="184597" cy="253845"/>
            </a:xfrm>
            <a:prstGeom prst="rect">
              <a:avLst/>
            </a:prstGeom>
            <a:noFill/>
          </p:spPr>
          <p:txBody>
            <a:bodyPr wrap="none" lIns="91374" tIns="45685" rIns="91374" bIns="45685">
              <a:spAutoFit/>
            </a:bodyPr>
            <a:lstStyle/>
            <a:p>
              <a:pPr defTabSz="912813" fontAlgn="base">
                <a:spcBef>
                  <a:spcPts val="600"/>
                </a:spcBef>
                <a:spcAft>
                  <a:spcPct val="0"/>
                </a:spcAft>
                <a:defRPr/>
              </a:pPr>
              <a:endParaRPr kumimoji="1" lang="en-US" altLang="ko-KR" sz="105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grpSp>
      <p:sp>
        <p:nvSpPr>
          <p:cNvPr id="22" name="TextBox 21"/>
          <p:cNvSpPr txBox="1"/>
          <p:nvPr/>
        </p:nvSpPr>
        <p:spPr>
          <a:xfrm>
            <a:off x="536854" y="451302"/>
            <a:ext cx="540399"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en-US" altLang="ko-KR" sz="2400" b="1" dirty="0">
                <a:ln>
                  <a:solidFill>
                    <a:schemeClr val="bg1">
                      <a:lumMod val="85000"/>
                      <a:alpha val="0"/>
                    </a:schemeClr>
                  </a:solidFill>
                </a:ln>
                <a:solidFill>
                  <a:schemeClr val="bg1"/>
                </a:solidFill>
                <a:latin typeface="맑은 고딕" pitchFamily="50" charset="-127"/>
                <a:ea typeface="맑은 고딕" pitchFamily="50" charset="-127"/>
                <a:cs typeface="Arial" panose="020B0604020202020204" pitchFamily="34" charset="0"/>
              </a:rPr>
              <a:t>00</a:t>
            </a:r>
          </a:p>
        </p:txBody>
      </p:sp>
      <p:sp>
        <p:nvSpPr>
          <p:cNvPr id="25" name="TextBox 24"/>
          <p:cNvSpPr txBox="1"/>
          <p:nvPr/>
        </p:nvSpPr>
        <p:spPr>
          <a:xfrm>
            <a:off x="8540179" y="1826435"/>
            <a:ext cx="3651821" cy="984814"/>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항상 어딘가 부족한 거 같다는 생각에 매일 짜증나 있음</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얼굴에 살이 많아서 턱이 </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2</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개처럼 보임</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볼에도 살이 올라와서 눈이 묻힐 거 같은 느낌</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6" name="TextBox 25"/>
          <p:cNvSpPr txBox="1"/>
          <p:nvPr/>
        </p:nvSpPr>
        <p:spPr>
          <a:xfrm>
            <a:off x="8595217" y="1455997"/>
            <a:ext cx="2847034" cy="338484"/>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sz="1600" b="1" dirty="0">
                <a:ln>
                  <a:solidFill>
                    <a:schemeClr val="bg1">
                      <a:lumMod val="85000"/>
                      <a:alpha val="0"/>
                    </a:schemeClr>
                  </a:solidFill>
                </a:ln>
                <a:solidFill>
                  <a:srgbClr val="4B465E"/>
                </a:solidFill>
                <a:latin typeface="맑은 고딕" pitchFamily="50" charset="-127"/>
                <a:cs typeface="Arial" panose="020B0604020202020204" pitchFamily="34" charset="0"/>
              </a:rPr>
              <a:t>얼굴</a:t>
            </a:r>
            <a:endParaRPr kumimoji="1" lang="en-US" altLang="ko-KR" sz="16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7" name="TextBox 26"/>
          <p:cNvSpPr txBox="1"/>
          <p:nvPr/>
        </p:nvSpPr>
        <p:spPr>
          <a:xfrm>
            <a:off x="8875066" y="3780604"/>
            <a:ext cx="3316934" cy="1246424"/>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키</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 </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약 </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170cm</a:t>
            </a: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체중</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 100kg</a:t>
            </a: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특징</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자신의 발끝을 내려다보면 자신의 발끝이 배에 가려 보이지 않음</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항아리형 몸매</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8" name="TextBox 27"/>
          <p:cNvSpPr txBox="1"/>
          <p:nvPr/>
        </p:nvSpPr>
        <p:spPr>
          <a:xfrm>
            <a:off x="8875064" y="3411343"/>
            <a:ext cx="2847034" cy="338484"/>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sz="1600" b="1" dirty="0">
                <a:ln>
                  <a:solidFill>
                    <a:schemeClr val="bg1">
                      <a:lumMod val="85000"/>
                      <a:alpha val="0"/>
                    </a:schemeClr>
                  </a:solidFill>
                </a:ln>
                <a:solidFill>
                  <a:srgbClr val="4B465E"/>
                </a:solidFill>
                <a:latin typeface="맑은 고딕" pitchFamily="50" charset="-127"/>
                <a:cs typeface="Arial" panose="020B0604020202020204" pitchFamily="34" charset="0"/>
              </a:rPr>
              <a:t>체구</a:t>
            </a:r>
            <a:endParaRPr kumimoji="1" lang="en-US" altLang="ko-KR" sz="16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pic>
        <p:nvPicPr>
          <p:cNvPr id="2050" name="Picture 2" descr="짜증">
            <a:extLst>
              <a:ext uri="{FF2B5EF4-FFF2-40B4-BE49-F238E27FC236}">
                <a16:creationId xmlns:a16="http://schemas.microsoft.com/office/drawing/2014/main" id="{7A555ABA-1D5C-4550-B1A5-DEF822B4B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899" y="1318852"/>
            <a:ext cx="2380000" cy="4883543"/>
          </a:xfrm>
          <a:prstGeom prst="rect">
            <a:avLst/>
          </a:prstGeom>
          <a:noFill/>
          <a:extLst>
            <a:ext uri="{909E8E84-426E-40DD-AFC4-6F175D3DCCD1}">
              <a14:hiddenFill xmlns:a14="http://schemas.microsoft.com/office/drawing/2010/main">
                <a:solidFill>
                  <a:srgbClr val="FFFFFF"/>
                </a:solidFill>
              </a14:hiddenFill>
            </a:ext>
          </a:extLst>
        </p:spPr>
      </p:pic>
      <p:pic>
        <p:nvPicPr>
          <p:cNvPr id="2" name="그림 1">
            <a:extLst>
              <a:ext uri="{FF2B5EF4-FFF2-40B4-BE49-F238E27FC236}">
                <a16:creationId xmlns:a16="http://schemas.microsoft.com/office/drawing/2014/main" id="{DA54571F-4DDB-4AAB-86F2-6855E186C677}"/>
              </a:ext>
            </a:extLst>
          </p:cNvPr>
          <p:cNvPicPr>
            <a:picLocks noChangeAspect="1"/>
          </p:cNvPicPr>
          <p:nvPr/>
        </p:nvPicPr>
        <p:blipFill>
          <a:blip r:embed="rId3"/>
          <a:stretch>
            <a:fillRect/>
          </a:stretch>
        </p:blipFill>
        <p:spPr>
          <a:xfrm>
            <a:off x="2939367" y="1308055"/>
            <a:ext cx="2163137" cy="4883543"/>
          </a:xfrm>
          <a:prstGeom prst="rect">
            <a:avLst/>
          </a:prstGeom>
        </p:spPr>
      </p:pic>
      <p:pic>
        <p:nvPicPr>
          <p:cNvPr id="4" name="그림 3">
            <a:extLst>
              <a:ext uri="{FF2B5EF4-FFF2-40B4-BE49-F238E27FC236}">
                <a16:creationId xmlns:a16="http://schemas.microsoft.com/office/drawing/2014/main" id="{71ED2899-F222-485B-8085-3973903382B7}"/>
              </a:ext>
            </a:extLst>
          </p:cNvPr>
          <p:cNvPicPr>
            <a:picLocks noChangeAspect="1"/>
          </p:cNvPicPr>
          <p:nvPr/>
        </p:nvPicPr>
        <p:blipFill>
          <a:blip r:embed="rId4"/>
          <a:stretch>
            <a:fillRect/>
          </a:stretch>
        </p:blipFill>
        <p:spPr>
          <a:xfrm>
            <a:off x="5307887" y="1318852"/>
            <a:ext cx="3026909" cy="4872746"/>
          </a:xfrm>
          <a:prstGeom prst="rect">
            <a:avLst/>
          </a:prstGeom>
        </p:spPr>
      </p:pic>
    </p:spTree>
    <p:extLst>
      <p:ext uri="{BB962C8B-B14F-4D97-AF65-F5344CB8AC3E}">
        <p14:creationId xmlns:p14="http://schemas.microsoft.com/office/powerpoint/2010/main" val="1204196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0" y="6382139"/>
            <a:ext cx="12192000" cy="475861"/>
          </a:xfrm>
          <a:prstGeom prst="rect">
            <a:avLst/>
          </a:prstGeom>
          <a:solidFill>
            <a:srgbClr val="9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다이아몬드 8"/>
          <p:cNvSpPr/>
          <p:nvPr/>
        </p:nvSpPr>
        <p:spPr>
          <a:xfrm>
            <a:off x="521264" y="410198"/>
            <a:ext cx="564022" cy="564022"/>
          </a:xfrm>
          <a:prstGeom prst="diamond">
            <a:avLst/>
          </a:prstGeom>
          <a:solidFill>
            <a:srgbClr val="55C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p:cNvGrpSpPr/>
          <p:nvPr/>
        </p:nvGrpSpPr>
        <p:grpSpPr>
          <a:xfrm>
            <a:off x="1110924" y="468483"/>
            <a:ext cx="1524643" cy="484642"/>
            <a:chOff x="1110924" y="386113"/>
            <a:chExt cx="1524643" cy="484642"/>
          </a:xfrm>
        </p:grpSpPr>
        <p:sp>
          <p:nvSpPr>
            <p:cNvPr id="11" name="TextBox 10"/>
            <p:cNvSpPr txBox="1"/>
            <p:nvPr/>
          </p:nvSpPr>
          <p:spPr>
            <a:xfrm>
              <a:off x="1110924" y="386113"/>
              <a:ext cx="1524643"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ko-KR" altLang="en-US" sz="2400" b="1" dirty="0">
                  <a:ln>
                    <a:solidFill>
                      <a:schemeClr val="bg1">
                        <a:lumMod val="85000"/>
                        <a:alpha val="0"/>
                      </a:schemeClr>
                    </a:solidFill>
                  </a:ln>
                  <a:solidFill>
                    <a:srgbClr val="4B465E"/>
                  </a:solidFill>
                  <a:latin typeface="맑은 고딕" pitchFamily="50" charset="-127"/>
                  <a:cs typeface="Arial" panose="020B0604020202020204" pitchFamily="34" charset="0"/>
                </a:rPr>
                <a:t>기타 특징</a:t>
              </a:r>
              <a:endParaRPr kumimoji="1" lang="en-US" altLang="ko-KR" sz="24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12" name="TextBox 11"/>
            <p:cNvSpPr txBox="1"/>
            <p:nvPr/>
          </p:nvSpPr>
          <p:spPr>
            <a:xfrm>
              <a:off x="1110924" y="616910"/>
              <a:ext cx="184597" cy="253845"/>
            </a:xfrm>
            <a:prstGeom prst="rect">
              <a:avLst/>
            </a:prstGeom>
            <a:noFill/>
          </p:spPr>
          <p:txBody>
            <a:bodyPr wrap="none" lIns="91374" tIns="45685" rIns="91374" bIns="45685">
              <a:spAutoFit/>
            </a:bodyPr>
            <a:lstStyle/>
            <a:p>
              <a:pPr defTabSz="912813" fontAlgn="base">
                <a:spcBef>
                  <a:spcPts val="600"/>
                </a:spcBef>
                <a:spcAft>
                  <a:spcPct val="0"/>
                </a:spcAft>
                <a:defRPr/>
              </a:pPr>
              <a:endParaRPr kumimoji="1" lang="en-US" altLang="ko-KR" sz="105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grpSp>
      <p:sp>
        <p:nvSpPr>
          <p:cNvPr id="13" name="TextBox 12"/>
          <p:cNvSpPr txBox="1"/>
          <p:nvPr/>
        </p:nvSpPr>
        <p:spPr>
          <a:xfrm>
            <a:off x="536854" y="451302"/>
            <a:ext cx="540399"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en-US" altLang="ko-KR" sz="2400" b="1" dirty="0">
                <a:ln>
                  <a:solidFill>
                    <a:schemeClr val="bg1">
                      <a:lumMod val="85000"/>
                      <a:alpha val="0"/>
                    </a:schemeClr>
                  </a:solidFill>
                </a:ln>
                <a:solidFill>
                  <a:schemeClr val="bg1"/>
                </a:solidFill>
                <a:latin typeface="맑은 고딕" pitchFamily="50" charset="-127"/>
                <a:ea typeface="맑은 고딕" pitchFamily="50" charset="-127"/>
                <a:cs typeface="Arial" panose="020B0604020202020204" pitchFamily="34" charset="0"/>
              </a:rPr>
              <a:t>02</a:t>
            </a:r>
          </a:p>
        </p:txBody>
      </p:sp>
      <p:sp>
        <p:nvSpPr>
          <p:cNvPr id="15" name="TextBox 14"/>
          <p:cNvSpPr txBox="1"/>
          <p:nvPr/>
        </p:nvSpPr>
        <p:spPr>
          <a:xfrm>
            <a:off x="609721" y="4471292"/>
            <a:ext cx="2260880" cy="735195"/>
          </a:xfrm>
          <a:prstGeom prst="rect">
            <a:avLst/>
          </a:prstGeom>
          <a:noFill/>
        </p:spPr>
        <p:txBody>
          <a:bodyPr wrap="square" lIns="91374" tIns="45685" rIns="91374" bIns="45685">
            <a:spAutoFit/>
          </a:bodyPr>
          <a:lstStyle/>
          <a:p>
            <a:pPr algn="ctr" defTabSz="912813" fontAlgn="base">
              <a:lnSpc>
                <a:spcPct val="120000"/>
              </a:lnSpc>
              <a:spcBef>
                <a:spcPts val="600"/>
              </a:spcBef>
              <a:spcAft>
                <a:spcPct val="0"/>
              </a:spcAft>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청소하느라 움직이고</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 </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판금 갑옷 입고 다니고 움직여서 땀을 유독 많이 흘림</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16" name="TextBox 15"/>
          <p:cNvSpPr txBox="1"/>
          <p:nvPr/>
        </p:nvSpPr>
        <p:spPr>
          <a:xfrm>
            <a:off x="1013932" y="3840771"/>
            <a:ext cx="1473347" cy="323095"/>
          </a:xfrm>
          <a:prstGeom prst="rect">
            <a:avLst/>
          </a:prstGeom>
          <a:noFill/>
        </p:spPr>
        <p:txBody>
          <a:bodyPr wrap="none" lIns="91374" tIns="45685" rIns="91374" bIns="45685">
            <a:spAutoFit/>
          </a:bodyPr>
          <a:lstStyle/>
          <a:p>
            <a:pPr algn="ctr" defTabSz="912813" fontAlgn="base">
              <a:spcBef>
                <a:spcPts val="600"/>
              </a:spcBef>
              <a:spcAft>
                <a:spcPct val="0"/>
              </a:spcAft>
              <a:defRPr/>
            </a:pPr>
            <a:r>
              <a:rPr kumimoji="1" lang="ko-KR" altLang="en-US" sz="1500" b="1" dirty="0">
                <a:ln>
                  <a:solidFill>
                    <a:schemeClr val="bg1">
                      <a:lumMod val="85000"/>
                      <a:alpha val="0"/>
                    </a:schemeClr>
                  </a:solidFill>
                </a:ln>
                <a:solidFill>
                  <a:srgbClr val="4B465E"/>
                </a:solidFill>
                <a:latin typeface="맑은 고딕" pitchFamily="50" charset="-127"/>
                <a:cs typeface="Arial" panose="020B0604020202020204" pitchFamily="34" charset="0"/>
              </a:rPr>
              <a:t>땀을 많이 흘림</a:t>
            </a:r>
            <a:endParaRPr kumimoji="1" lang="en-US" altLang="ko-KR" sz="15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cxnSp>
        <p:nvCxnSpPr>
          <p:cNvPr id="17" name="직선 연결선 16"/>
          <p:cNvCxnSpPr/>
          <p:nvPr/>
        </p:nvCxnSpPr>
        <p:spPr>
          <a:xfrm>
            <a:off x="3376247" y="1426866"/>
            <a:ext cx="0" cy="4500489"/>
          </a:xfrm>
          <a:prstGeom prst="line">
            <a:avLst/>
          </a:prstGeom>
          <a:ln>
            <a:solidFill>
              <a:srgbClr val="55CFD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444055" y="4582532"/>
            <a:ext cx="2548595" cy="1110683"/>
          </a:xfrm>
          <a:prstGeom prst="rect">
            <a:avLst/>
          </a:prstGeom>
          <a:noFill/>
        </p:spPr>
        <p:txBody>
          <a:bodyPr wrap="square" lIns="91374" tIns="45685" rIns="91374" bIns="45685">
            <a:spAutoFit/>
          </a:bodyPr>
          <a:lstStyle/>
          <a:p>
            <a:pPr algn="ctr" defTabSz="912813" fontAlgn="base">
              <a:lnSpc>
                <a:spcPct val="120000"/>
              </a:lnSpc>
              <a:spcBef>
                <a:spcPts val="600"/>
              </a:spcBef>
              <a:spcAft>
                <a:spcPct val="0"/>
              </a:spcAft>
              <a:defRPr/>
            </a:pP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나 그 정도는 아니거든</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p>
          <a:p>
            <a:pPr algn="ctr" defTabSz="912813" fontAlgn="base">
              <a:lnSpc>
                <a:spcPct val="120000"/>
              </a:lnSpc>
              <a:spcBef>
                <a:spcPts val="600"/>
              </a:spcBef>
              <a:spcAft>
                <a:spcPct val="0"/>
              </a:spcAft>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자신이 뚱뚱하다는 것을 부정함</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algn="ctr" defTabSz="912813" fontAlgn="base">
              <a:lnSpc>
                <a:spcPct val="120000"/>
              </a:lnSpc>
              <a:spcBef>
                <a:spcPts val="600"/>
              </a:spcBef>
              <a:spcAft>
                <a:spcPct val="0"/>
              </a:spcAft>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일부러 자신의 원래 치수보다 한 치수 작은 옷을 입음</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1" name="TextBox 20"/>
          <p:cNvSpPr txBox="1"/>
          <p:nvPr/>
        </p:nvSpPr>
        <p:spPr>
          <a:xfrm>
            <a:off x="3807090" y="3888222"/>
            <a:ext cx="1858068" cy="630871"/>
          </a:xfrm>
          <a:prstGeom prst="rect">
            <a:avLst/>
          </a:prstGeom>
          <a:noFill/>
        </p:spPr>
        <p:txBody>
          <a:bodyPr wrap="none" lIns="91374" tIns="45685" rIns="91374" bIns="45685">
            <a:spAutoFit/>
          </a:bodyPr>
          <a:lstStyle/>
          <a:p>
            <a:pPr algn="ctr" defTabSz="912813" fontAlgn="base">
              <a:spcBef>
                <a:spcPts val="600"/>
              </a:spcBef>
              <a:spcAft>
                <a:spcPct val="0"/>
              </a:spcAft>
              <a:defRPr/>
            </a:pPr>
            <a:r>
              <a:rPr kumimoji="1" lang="ko-KR" altLang="en-US" sz="1500" b="1" dirty="0">
                <a:ln>
                  <a:solidFill>
                    <a:schemeClr val="bg1">
                      <a:lumMod val="85000"/>
                      <a:alpha val="0"/>
                    </a:schemeClr>
                  </a:solidFill>
                </a:ln>
                <a:solidFill>
                  <a:srgbClr val="4B465E"/>
                </a:solidFill>
                <a:latin typeface="맑은 고딕" pitchFamily="50" charset="-127"/>
                <a:cs typeface="Arial" panose="020B0604020202020204" pitchFamily="34" charset="0"/>
              </a:rPr>
              <a:t>언제 터질까 </a:t>
            </a:r>
            <a:endParaRPr kumimoji="1" lang="en-US" altLang="ko-KR" sz="1500" b="1"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algn="ctr" defTabSz="912813" fontAlgn="base">
              <a:spcBef>
                <a:spcPts val="600"/>
              </a:spcBef>
              <a:spcAft>
                <a:spcPct val="0"/>
              </a:spcAft>
              <a:defRPr/>
            </a:pPr>
            <a:r>
              <a:rPr kumimoji="1" lang="ko-KR" altLang="en-US" sz="1500" b="1" dirty="0">
                <a:ln>
                  <a:solidFill>
                    <a:schemeClr val="bg1">
                      <a:lumMod val="85000"/>
                      <a:alpha val="0"/>
                    </a:schemeClr>
                  </a:solidFill>
                </a:ln>
                <a:solidFill>
                  <a:srgbClr val="4B465E"/>
                </a:solidFill>
                <a:latin typeface="맑은 고딕" pitchFamily="50" charset="-127"/>
                <a:cs typeface="Arial" panose="020B0604020202020204" pitchFamily="34" charset="0"/>
              </a:rPr>
              <a:t>불안해 보이는 갑옷</a:t>
            </a:r>
            <a:endParaRPr kumimoji="1" lang="en-US" altLang="ko-KR" sz="15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cxnSp>
        <p:nvCxnSpPr>
          <p:cNvPr id="22" name="직선 연결선 21"/>
          <p:cNvCxnSpPr/>
          <p:nvPr/>
        </p:nvCxnSpPr>
        <p:spPr>
          <a:xfrm>
            <a:off x="6096001" y="1426866"/>
            <a:ext cx="0" cy="4500489"/>
          </a:xfrm>
          <a:prstGeom prst="line">
            <a:avLst/>
          </a:prstGeom>
          <a:ln>
            <a:solidFill>
              <a:srgbClr val="55CFD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325438" y="4210032"/>
            <a:ext cx="2260880" cy="956794"/>
          </a:xfrm>
          <a:prstGeom prst="rect">
            <a:avLst/>
          </a:prstGeom>
          <a:noFill/>
        </p:spPr>
        <p:txBody>
          <a:bodyPr wrap="square" lIns="91374" tIns="45685" rIns="91374" bIns="45685">
            <a:spAutoFit/>
          </a:bodyPr>
          <a:lstStyle/>
          <a:p>
            <a:pPr algn="ctr" defTabSz="912813" fontAlgn="base">
              <a:lnSpc>
                <a:spcPct val="120000"/>
              </a:lnSpc>
              <a:spcBef>
                <a:spcPts val="600"/>
              </a:spcBef>
              <a:spcAft>
                <a:spcPct val="0"/>
              </a:spcAft>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항상 자신의 파티에 오늘은 여자 파티원이 들어오지 않을까 하는 기대를 하고 항상 꾸미고 다님</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6" name="TextBox 25"/>
          <p:cNvSpPr txBox="1"/>
          <p:nvPr/>
        </p:nvSpPr>
        <p:spPr>
          <a:xfrm>
            <a:off x="6419910" y="3840771"/>
            <a:ext cx="2050428" cy="323095"/>
          </a:xfrm>
          <a:prstGeom prst="rect">
            <a:avLst/>
          </a:prstGeom>
          <a:noFill/>
        </p:spPr>
        <p:txBody>
          <a:bodyPr wrap="none" lIns="91374" tIns="45685" rIns="91374" bIns="45685">
            <a:spAutoFit/>
          </a:bodyPr>
          <a:lstStyle/>
          <a:p>
            <a:pPr algn="ctr" defTabSz="912813" fontAlgn="base">
              <a:spcBef>
                <a:spcPts val="600"/>
              </a:spcBef>
              <a:spcAft>
                <a:spcPct val="0"/>
              </a:spcAft>
              <a:defRPr/>
            </a:pPr>
            <a:r>
              <a:rPr kumimoji="1" lang="ko-KR" altLang="en-US" sz="1500" b="1" dirty="0">
                <a:ln>
                  <a:solidFill>
                    <a:schemeClr val="bg1">
                      <a:lumMod val="85000"/>
                      <a:alpha val="0"/>
                    </a:schemeClr>
                  </a:solidFill>
                </a:ln>
                <a:solidFill>
                  <a:srgbClr val="4B465E"/>
                </a:solidFill>
                <a:latin typeface="맑은 고딕" pitchFamily="50" charset="-127"/>
                <a:cs typeface="Arial" panose="020B0604020202020204" pitchFamily="34" charset="0"/>
              </a:rPr>
              <a:t>여자들을 항상 의식함</a:t>
            </a:r>
            <a:endParaRPr kumimoji="1" lang="en-US" altLang="ko-KR" sz="15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cxnSp>
        <p:nvCxnSpPr>
          <p:cNvPr id="27" name="직선 연결선 26"/>
          <p:cNvCxnSpPr/>
          <p:nvPr/>
        </p:nvCxnSpPr>
        <p:spPr>
          <a:xfrm>
            <a:off x="8815755" y="1426866"/>
            <a:ext cx="0" cy="4500489"/>
          </a:xfrm>
          <a:prstGeom prst="line">
            <a:avLst/>
          </a:prstGeom>
          <a:ln>
            <a:solidFill>
              <a:srgbClr val="55CFD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265983" y="4305152"/>
            <a:ext cx="2475807" cy="735195"/>
          </a:xfrm>
          <a:prstGeom prst="rect">
            <a:avLst/>
          </a:prstGeom>
          <a:noFill/>
        </p:spPr>
        <p:txBody>
          <a:bodyPr wrap="square" lIns="91374" tIns="45685" rIns="91374" bIns="45685">
            <a:spAutoFit/>
          </a:bodyPr>
          <a:lstStyle/>
          <a:p>
            <a:pPr algn="ctr" defTabSz="912813" fontAlgn="base">
              <a:lnSpc>
                <a:spcPct val="120000"/>
              </a:lnSpc>
              <a:spcBef>
                <a:spcPts val="600"/>
              </a:spcBef>
              <a:spcAft>
                <a:spcPct val="0"/>
              </a:spcAft>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자기 나름대로 꾸민다고 향수를 뿌리는 데 땀 냄새와 향수 냄새가 어우러져 지옥의 냄새를 보여줌</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1" name="TextBox 30"/>
          <p:cNvSpPr txBox="1"/>
          <p:nvPr/>
        </p:nvSpPr>
        <p:spPr>
          <a:xfrm>
            <a:off x="9709399" y="3840771"/>
            <a:ext cx="1665707" cy="323095"/>
          </a:xfrm>
          <a:prstGeom prst="rect">
            <a:avLst/>
          </a:prstGeom>
          <a:noFill/>
        </p:spPr>
        <p:txBody>
          <a:bodyPr wrap="none" lIns="91374" tIns="45685" rIns="91374" bIns="45685">
            <a:spAutoFit/>
          </a:bodyPr>
          <a:lstStyle/>
          <a:p>
            <a:pPr algn="ctr" defTabSz="912813" fontAlgn="base">
              <a:spcBef>
                <a:spcPts val="600"/>
              </a:spcBef>
              <a:spcAft>
                <a:spcPct val="0"/>
              </a:spcAft>
              <a:defRPr/>
            </a:pPr>
            <a:r>
              <a:rPr kumimoji="1" lang="ko-KR" altLang="en-US" sz="1500" b="1" dirty="0">
                <a:ln>
                  <a:solidFill>
                    <a:schemeClr val="bg1">
                      <a:lumMod val="85000"/>
                      <a:alpha val="0"/>
                    </a:schemeClr>
                  </a:solidFill>
                </a:ln>
                <a:solidFill>
                  <a:srgbClr val="4B465E"/>
                </a:solidFill>
                <a:latin typeface="맑은 고딕" pitchFamily="50" charset="-127"/>
                <a:cs typeface="Arial" panose="020B0604020202020204" pitchFamily="34" charset="0"/>
              </a:rPr>
              <a:t>향수를 많이 뿌림</a:t>
            </a:r>
            <a:endParaRPr kumimoji="1" lang="en-US" altLang="ko-KR" sz="15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2" name="TextBox 31">
            <a:extLst>
              <a:ext uri="{FF2B5EF4-FFF2-40B4-BE49-F238E27FC236}">
                <a16:creationId xmlns:a16="http://schemas.microsoft.com/office/drawing/2014/main" id="{09A3CAEE-CD0C-493D-8760-886753C6FEF7}"/>
              </a:ext>
            </a:extLst>
          </p:cNvPr>
          <p:cNvSpPr txBox="1"/>
          <p:nvPr/>
        </p:nvSpPr>
        <p:spPr>
          <a:xfrm>
            <a:off x="6239962" y="5254012"/>
            <a:ext cx="2410323" cy="735195"/>
          </a:xfrm>
          <a:prstGeom prst="rect">
            <a:avLst/>
          </a:prstGeom>
          <a:noFill/>
        </p:spPr>
        <p:txBody>
          <a:bodyPr wrap="square" lIns="91374" tIns="45685" rIns="91374" bIns="45685">
            <a:spAutoFit/>
          </a:bodyPr>
          <a:lstStyle/>
          <a:p>
            <a:pPr algn="ctr" defTabSz="912813" fontAlgn="base">
              <a:lnSpc>
                <a:spcPct val="120000"/>
              </a:lnSpc>
              <a:spcBef>
                <a:spcPts val="600"/>
              </a:spcBef>
              <a:spcAft>
                <a:spcPct val="0"/>
              </a:spcAft>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정작 자신의 신경질적인 표정과 뚱뚱한 체형</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 </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결벽증으로 인해서 정작 여자들에게 인기는 없음</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pic>
        <p:nvPicPr>
          <p:cNvPr id="4" name="그림 3">
            <a:extLst>
              <a:ext uri="{FF2B5EF4-FFF2-40B4-BE49-F238E27FC236}">
                <a16:creationId xmlns:a16="http://schemas.microsoft.com/office/drawing/2014/main" id="{C7AA478D-F3C9-489F-8362-D371D010B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68" y="1458698"/>
            <a:ext cx="2748902" cy="2293494"/>
          </a:xfrm>
          <a:prstGeom prst="rect">
            <a:avLst/>
          </a:prstGeom>
        </p:spPr>
      </p:pic>
      <p:pic>
        <p:nvPicPr>
          <p:cNvPr id="8" name="그림 7">
            <a:extLst>
              <a:ext uri="{FF2B5EF4-FFF2-40B4-BE49-F238E27FC236}">
                <a16:creationId xmlns:a16="http://schemas.microsoft.com/office/drawing/2014/main" id="{6EB6DFC2-FA4C-476F-AA61-51FBFD095C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114" y="1458698"/>
            <a:ext cx="2502476" cy="2350100"/>
          </a:xfrm>
          <a:prstGeom prst="rect">
            <a:avLst/>
          </a:prstGeom>
        </p:spPr>
      </p:pic>
      <p:pic>
        <p:nvPicPr>
          <p:cNvPr id="14" name="그림 13">
            <a:extLst>
              <a:ext uri="{FF2B5EF4-FFF2-40B4-BE49-F238E27FC236}">
                <a16:creationId xmlns:a16="http://schemas.microsoft.com/office/drawing/2014/main" id="{6086F760-4E8B-49C7-B702-CC167C4C8378}"/>
              </a:ext>
            </a:extLst>
          </p:cNvPr>
          <p:cNvPicPr>
            <a:picLocks noChangeAspect="1"/>
          </p:cNvPicPr>
          <p:nvPr/>
        </p:nvPicPr>
        <p:blipFill>
          <a:blip r:embed="rId4"/>
          <a:stretch>
            <a:fillRect/>
          </a:stretch>
        </p:blipFill>
        <p:spPr>
          <a:xfrm>
            <a:off x="6325438" y="1458697"/>
            <a:ext cx="2295016" cy="2335908"/>
          </a:xfrm>
          <a:prstGeom prst="rect">
            <a:avLst/>
          </a:prstGeom>
        </p:spPr>
      </p:pic>
      <p:pic>
        <p:nvPicPr>
          <p:cNvPr id="2" name="그림 1">
            <a:extLst>
              <a:ext uri="{FF2B5EF4-FFF2-40B4-BE49-F238E27FC236}">
                <a16:creationId xmlns:a16="http://schemas.microsoft.com/office/drawing/2014/main" id="{52C497D6-1156-40AB-9186-A82D5F1B604A}"/>
              </a:ext>
            </a:extLst>
          </p:cNvPr>
          <p:cNvPicPr>
            <a:picLocks noChangeAspect="1"/>
          </p:cNvPicPr>
          <p:nvPr/>
        </p:nvPicPr>
        <p:blipFill>
          <a:blip r:embed="rId5"/>
          <a:stretch>
            <a:fillRect/>
          </a:stretch>
        </p:blipFill>
        <p:spPr>
          <a:xfrm>
            <a:off x="9265983" y="1458696"/>
            <a:ext cx="2371712" cy="2293495"/>
          </a:xfrm>
          <a:prstGeom prst="rect">
            <a:avLst/>
          </a:prstGeom>
        </p:spPr>
      </p:pic>
      <p:sp>
        <p:nvSpPr>
          <p:cNvPr id="28" name="TextBox 27">
            <a:extLst>
              <a:ext uri="{FF2B5EF4-FFF2-40B4-BE49-F238E27FC236}">
                <a16:creationId xmlns:a16="http://schemas.microsoft.com/office/drawing/2014/main" id="{8B92A95B-4303-4269-A425-8A25A497A26E}"/>
              </a:ext>
            </a:extLst>
          </p:cNvPr>
          <p:cNvSpPr txBox="1"/>
          <p:nvPr/>
        </p:nvSpPr>
        <p:spPr>
          <a:xfrm>
            <a:off x="9161173" y="5359659"/>
            <a:ext cx="2691466" cy="513596"/>
          </a:xfrm>
          <a:prstGeom prst="rect">
            <a:avLst/>
          </a:prstGeom>
          <a:noFill/>
        </p:spPr>
        <p:txBody>
          <a:bodyPr wrap="square" lIns="91374" tIns="45685" rIns="91374" bIns="45685">
            <a:spAutoFit/>
          </a:bodyPr>
          <a:lstStyle/>
          <a:p>
            <a:pPr algn="ctr" defTabSz="912813" fontAlgn="base">
              <a:lnSpc>
                <a:spcPct val="120000"/>
              </a:lnSpc>
              <a:spcBef>
                <a:spcPts val="600"/>
              </a:spcBef>
              <a:spcAft>
                <a:spcPct val="0"/>
              </a:spcAft>
              <a:defRPr/>
            </a:pPr>
            <a:r>
              <a:rPr kumimoji="1" lang="ko-KR" altLang="en-US" sz="1200">
                <a:ln>
                  <a:solidFill>
                    <a:schemeClr val="bg1">
                      <a:lumMod val="85000"/>
                      <a:alpha val="0"/>
                    </a:schemeClr>
                  </a:solidFill>
                </a:ln>
                <a:solidFill>
                  <a:srgbClr val="4B465E"/>
                </a:solidFill>
                <a:latin typeface="맑은 고딕" pitchFamily="50" charset="-127"/>
                <a:cs typeface="Arial" panose="020B0604020202020204" pitchFamily="34" charset="0"/>
              </a:rPr>
              <a:t>정작 본인은 향수를 뿌리는 것은 거의 숨쉬는 것과 동급이라고 생각</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Tree>
    <p:extLst>
      <p:ext uri="{BB962C8B-B14F-4D97-AF65-F5344CB8AC3E}">
        <p14:creationId xmlns:p14="http://schemas.microsoft.com/office/powerpoint/2010/main" val="2421364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0" y="6382139"/>
            <a:ext cx="12192000" cy="475861"/>
          </a:xfrm>
          <a:prstGeom prst="rect">
            <a:avLst/>
          </a:prstGeom>
          <a:solidFill>
            <a:srgbClr val="9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다이아몬드 17"/>
          <p:cNvSpPr/>
          <p:nvPr/>
        </p:nvSpPr>
        <p:spPr>
          <a:xfrm>
            <a:off x="521264" y="410198"/>
            <a:ext cx="564022" cy="564022"/>
          </a:xfrm>
          <a:prstGeom prst="diamond">
            <a:avLst/>
          </a:prstGeom>
          <a:solidFill>
            <a:srgbClr val="55C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그룹 18"/>
          <p:cNvGrpSpPr/>
          <p:nvPr/>
        </p:nvGrpSpPr>
        <p:grpSpPr>
          <a:xfrm>
            <a:off x="1110924" y="468483"/>
            <a:ext cx="4929421" cy="484642"/>
            <a:chOff x="1110924" y="386113"/>
            <a:chExt cx="3149902" cy="484642"/>
          </a:xfrm>
        </p:grpSpPr>
        <p:sp>
          <p:nvSpPr>
            <p:cNvPr id="20" name="TextBox 19"/>
            <p:cNvSpPr txBox="1"/>
            <p:nvPr/>
          </p:nvSpPr>
          <p:spPr>
            <a:xfrm>
              <a:off x="1110924" y="386113"/>
              <a:ext cx="3149902"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ko-KR" altLang="en-US" sz="2400" b="1" dirty="0" err="1">
                  <a:ln>
                    <a:solidFill>
                      <a:schemeClr val="bg1">
                        <a:lumMod val="85000"/>
                        <a:alpha val="0"/>
                      </a:schemeClr>
                    </a:solidFill>
                  </a:ln>
                  <a:solidFill>
                    <a:srgbClr val="4B465E"/>
                  </a:solidFill>
                  <a:latin typeface="맑은 고딕" pitchFamily="50" charset="-127"/>
                  <a:cs typeface="Arial" panose="020B0604020202020204" pitchFamily="34" charset="0"/>
                </a:rPr>
                <a:t>코젤</a:t>
              </a:r>
              <a:r>
                <a:rPr kumimoji="1" lang="ko-KR" altLang="en-US" sz="2400" b="1" dirty="0">
                  <a:ln>
                    <a:solidFill>
                      <a:schemeClr val="bg1">
                        <a:lumMod val="85000"/>
                        <a:alpha val="0"/>
                      </a:schemeClr>
                    </a:solidFill>
                  </a:ln>
                  <a:solidFill>
                    <a:srgbClr val="4B465E"/>
                  </a:solidFill>
                  <a:latin typeface="맑은 고딕" pitchFamily="50" charset="-127"/>
                  <a:cs typeface="Arial" panose="020B0604020202020204" pitchFamily="34" charset="0"/>
                </a:rPr>
                <a:t> 캐릭터 전체적인 </a:t>
              </a:r>
              <a:r>
                <a:rPr kumimoji="1" lang="ko-KR" altLang="en-US" sz="2400" b="1" dirty="0" err="1">
                  <a:ln>
                    <a:solidFill>
                      <a:schemeClr val="bg1">
                        <a:lumMod val="85000"/>
                        <a:alpha val="0"/>
                      </a:schemeClr>
                    </a:solidFill>
                  </a:ln>
                  <a:solidFill>
                    <a:srgbClr val="4B465E"/>
                  </a:solidFill>
                  <a:latin typeface="맑은 고딕" pitchFamily="50" charset="-127"/>
                  <a:cs typeface="Arial" panose="020B0604020202020204" pitchFamily="34" charset="0"/>
                </a:rPr>
                <a:t>콘셉</a:t>
              </a:r>
              <a:r>
                <a:rPr kumimoji="1" lang="ko-KR" altLang="en-US" sz="2400" b="1" dirty="0">
                  <a:ln>
                    <a:solidFill>
                      <a:schemeClr val="bg1">
                        <a:lumMod val="85000"/>
                        <a:alpha val="0"/>
                      </a:schemeClr>
                    </a:solidFill>
                  </a:ln>
                  <a:solidFill>
                    <a:srgbClr val="4B465E"/>
                  </a:solidFill>
                  <a:latin typeface="맑은 고딕" pitchFamily="50" charset="-127"/>
                  <a:cs typeface="Arial" panose="020B0604020202020204" pitchFamily="34" charset="0"/>
                </a:rPr>
                <a:t> 키워드</a:t>
              </a:r>
              <a:endParaRPr kumimoji="1" lang="en-US" altLang="ko-KR" sz="24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1" name="TextBox 20"/>
            <p:cNvSpPr txBox="1"/>
            <p:nvPr/>
          </p:nvSpPr>
          <p:spPr>
            <a:xfrm>
              <a:off x="1110924" y="616910"/>
              <a:ext cx="184597" cy="253845"/>
            </a:xfrm>
            <a:prstGeom prst="rect">
              <a:avLst/>
            </a:prstGeom>
            <a:noFill/>
          </p:spPr>
          <p:txBody>
            <a:bodyPr wrap="none" lIns="91374" tIns="45685" rIns="91374" bIns="45685">
              <a:spAutoFit/>
            </a:bodyPr>
            <a:lstStyle/>
            <a:p>
              <a:pPr defTabSz="912813" fontAlgn="base">
                <a:spcBef>
                  <a:spcPts val="600"/>
                </a:spcBef>
                <a:spcAft>
                  <a:spcPct val="0"/>
                </a:spcAft>
                <a:defRPr/>
              </a:pPr>
              <a:endParaRPr kumimoji="1" lang="en-US" altLang="ko-KR" sz="105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grpSp>
      <p:sp>
        <p:nvSpPr>
          <p:cNvPr id="22" name="TextBox 21"/>
          <p:cNvSpPr txBox="1"/>
          <p:nvPr/>
        </p:nvSpPr>
        <p:spPr>
          <a:xfrm>
            <a:off x="536854" y="451302"/>
            <a:ext cx="540399"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en-US" altLang="ko-KR" sz="2400" b="1" dirty="0">
                <a:ln>
                  <a:solidFill>
                    <a:schemeClr val="bg1">
                      <a:lumMod val="85000"/>
                      <a:alpha val="0"/>
                    </a:schemeClr>
                  </a:solidFill>
                </a:ln>
                <a:solidFill>
                  <a:schemeClr val="bg1"/>
                </a:solidFill>
                <a:latin typeface="맑은 고딕" pitchFamily="50" charset="-127"/>
                <a:ea typeface="맑은 고딕" pitchFamily="50" charset="-127"/>
                <a:cs typeface="Arial" panose="020B0604020202020204" pitchFamily="34" charset="0"/>
              </a:rPr>
              <a:t>03</a:t>
            </a:r>
          </a:p>
        </p:txBody>
      </p:sp>
      <p:sp>
        <p:nvSpPr>
          <p:cNvPr id="26" name="TextBox 25"/>
          <p:cNvSpPr txBox="1"/>
          <p:nvPr/>
        </p:nvSpPr>
        <p:spPr>
          <a:xfrm>
            <a:off x="4672483" y="1422746"/>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흑기사</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8" name="TextBox 27"/>
          <p:cNvSpPr txBox="1"/>
          <p:nvPr/>
        </p:nvSpPr>
        <p:spPr>
          <a:xfrm>
            <a:off x="4672483" y="3173718"/>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츤데레 </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0" name="TextBox 29"/>
          <p:cNvSpPr txBox="1"/>
          <p:nvPr/>
        </p:nvSpPr>
        <p:spPr>
          <a:xfrm>
            <a:off x="8459322" y="1422746"/>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근접 딜러 </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2" name="TextBox 31"/>
          <p:cNvSpPr txBox="1"/>
          <p:nvPr/>
        </p:nvSpPr>
        <p:spPr>
          <a:xfrm>
            <a:off x="8459322" y="3375934"/>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철저한 개인주의자</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3" name="TextBox 22">
            <a:extLst>
              <a:ext uri="{FF2B5EF4-FFF2-40B4-BE49-F238E27FC236}">
                <a16:creationId xmlns:a16="http://schemas.microsoft.com/office/drawing/2014/main" id="{BECCC6F2-7B45-4300-9B4F-50E5DF224FF4}"/>
              </a:ext>
            </a:extLst>
          </p:cNvPr>
          <p:cNvSpPr txBox="1"/>
          <p:nvPr/>
        </p:nvSpPr>
        <p:spPr>
          <a:xfrm>
            <a:off x="4672485" y="1792007"/>
            <a:ext cx="3316934" cy="1169480"/>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거대 길드의 횡포로 자신의 가족을 모두 잃은 피해자</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거대 길드에게 복수하겠다는 의지만 있고 다른 생각은 거의 없음</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타락한 </a:t>
            </a:r>
            <a:r>
              <a:rPr kumimoji="1" lang="ko-KR" altLang="en-US" sz="1200" dirty="0" err="1">
                <a:ln>
                  <a:solidFill>
                    <a:schemeClr val="bg1">
                      <a:lumMod val="85000"/>
                      <a:alpha val="0"/>
                    </a:schemeClr>
                  </a:solidFill>
                </a:ln>
                <a:solidFill>
                  <a:srgbClr val="4B465E"/>
                </a:solidFill>
                <a:latin typeface="맑은 고딕" pitchFamily="50" charset="-127"/>
                <a:cs typeface="Arial" panose="020B0604020202020204" pitchFamily="34" charset="0"/>
              </a:rPr>
              <a:t>성기사</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 “</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빛은 날 배신했다</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4" name="TextBox 23">
            <a:extLst>
              <a:ext uri="{FF2B5EF4-FFF2-40B4-BE49-F238E27FC236}">
                <a16:creationId xmlns:a16="http://schemas.microsoft.com/office/drawing/2014/main" id="{C7CD1C3F-7B8D-47C9-A1A2-63D4FB862FE4}"/>
              </a:ext>
            </a:extLst>
          </p:cNvPr>
          <p:cNvSpPr txBox="1"/>
          <p:nvPr/>
        </p:nvSpPr>
        <p:spPr>
          <a:xfrm>
            <a:off x="4672483" y="3643006"/>
            <a:ext cx="3549023" cy="1092536"/>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겉으로는 사람들에게 관심이 없고 인간 자체를 싫어하는 듯 하지만</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 </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유독 한 사람에게만 툴툴거리면서 다 챙겨주는 스타일</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다른 사람들은 모르겠는데 넌 저기 가지 마</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 </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너 다치는 거 보기 싫으니까＂</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3" name="TextBox 32">
            <a:extLst>
              <a:ext uri="{FF2B5EF4-FFF2-40B4-BE49-F238E27FC236}">
                <a16:creationId xmlns:a16="http://schemas.microsoft.com/office/drawing/2014/main" id="{11E4A49B-EA84-4266-A5A1-5F23EDA4C70F}"/>
              </a:ext>
            </a:extLst>
          </p:cNvPr>
          <p:cNvSpPr txBox="1"/>
          <p:nvPr/>
        </p:nvSpPr>
        <p:spPr>
          <a:xfrm>
            <a:off x="8459322" y="4087073"/>
            <a:ext cx="3316934" cy="984814"/>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내가 왜 저 사람들하고 가야 되지</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저 사람들이 거대 길드를 부술 수 있을 정도의 사람들로 안 보이는데</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나 혼자가도 저 사람들보다는 나을 듯</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p>
        </p:txBody>
      </p:sp>
      <p:sp>
        <p:nvSpPr>
          <p:cNvPr id="27" name="TextBox 26">
            <a:extLst>
              <a:ext uri="{FF2B5EF4-FFF2-40B4-BE49-F238E27FC236}">
                <a16:creationId xmlns:a16="http://schemas.microsoft.com/office/drawing/2014/main" id="{00569CE2-2443-484D-A53C-68931536D8A2}"/>
              </a:ext>
            </a:extLst>
          </p:cNvPr>
          <p:cNvSpPr txBox="1"/>
          <p:nvPr/>
        </p:nvSpPr>
        <p:spPr>
          <a:xfrm>
            <a:off x="4672483" y="4835570"/>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말이 없다</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9" name="TextBox 28">
            <a:extLst>
              <a:ext uri="{FF2B5EF4-FFF2-40B4-BE49-F238E27FC236}">
                <a16:creationId xmlns:a16="http://schemas.microsoft.com/office/drawing/2014/main" id="{6A9FDBF1-2901-4F12-9CD9-13D9E489C8EF}"/>
              </a:ext>
            </a:extLst>
          </p:cNvPr>
          <p:cNvSpPr txBox="1"/>
          <p:nvPr/>
        </p:nvSpPr>
        <p:spPr>
          <a:xfrm>
            <a:off x="4672484" y="5289565"/>
            <a:ext cx="3786837" cy="53853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웬만해서는 말을 아낀다</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다만 유독 한 사람에게는 말을 그나마 한다</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pic>
        <p:nvPicPr>
          <p:cNvPr id="25" name="그림 24">
            <a:extLst>
              <a:ext uri="{FF2B5EF4-FFF2-40B4-BE49-F238E27FC236}">
                <a16:creationId xmlns:a16="http://schemas.microsoft.com/office/drawing/2014/main" id="{E038532C-4DFB-44D6-A2E3-3A74CB0C6375}"/>
              </a:ext>
            </a:extLst>
          </p:cNvPr>
          <p:cNvPicPr/>
          <p:nvPr/>
        </p:nvPicPr>
        <p:blipFill>
          <a:blip r:embed="rId2"/>
          <a:stretch>
            <a:fillRect/>
          </a:stretch>
        </p:blipFill>
        <p:spPr>
          <a:xfrm>
            <a:off x="885644" y="1136027"/>
            <a:ext cx="2298065" cy="5105400"/>
          </a:xfrm>
          <a:prstGeom prst="rect">
            <a:avLst/>
          </a:prstGeom>
        </p:spPr>
      </p:pic>
    </p:spTree>
    <p:extLst>
      <p:ext uri="{BB962C8B-B14F-4D97-AF65-F5344CB8AC3E}">
        <p14:creationId xmlns:p14="http://schemas.microsoft.com/office/powerpoint/2010/main" val="4050363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0" y="6382139"/>
            <a:ext cx="12192000" cy="475861"/>
          </a:xfrm>
          <a:prstGeom prst="rect">
            <a:avLst/>
          </a:prstGeom>
          <a:solidFill>
            <a:srgbClr val="9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다이아몬드 17"/>
          <p:cNvSpPr/>
          <p:nvPr/>
        </p:nvSpPr>
        <p:spPr>
          <a:xfrm>
            <a:off x="521264" y="410198"/>
            <a:ext cx="564022" cy="564022"/>
          </a:xfrm>
          <a:prstGeom prst="diamond">
            <a:avLst/>
          </a:prstGeom>
          <a:solidFill>
            <a:srgbClr val="55C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그룹 18"/>
          <p:cNvGrpSpPr/>
          <p:nvPr/>
        </p:nvGrpSpPr>
        <p:grpSpPr>
          <a:xfrm>
            <a:off x="1110924" y="468483"/>
            <a:ext cx="3897087" cy="484642"/>
            <a:chOff x="1110924" y="386113"/>
            <a:chExt cx="3897087" cy="484642"/>
          </a:xfrm>
        </p:grpSpPr>
        <p:sp>
          <p:nvSpPr>
            <p:cNvPr id="20" name="TextBox 19"/>
            <p:cNvSpPr txBox="1"/>
            <p:nvPr/>
          </p:nvSpPr>
          <p:spPr>
            <a:xfrm>
              <a:off x="1110924" y="386113"/>
              <a:ext cx="3897087"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ko-KR" altLang="en-US" sz="2400" b="1" dirty="0" err="1">
                  <a:ln>
                    <a:solidFill>
                      <a:schemeClr val="bg1">
                        <a:lumMod val="85000"/>
                        <a:alpha val="0"/>
                      </a:schemeClr>
                    </a:solidFill>
                  </a:ln>
                  <a:solidFill>
                    <a:srgbClr val="4B465E"/>
                  </a:solidFill>
                  <a:latin typeface="맑은 고딕" pitchFamily="50" charset="-127"/>
                  <a:cs typeface="Arial" panose="020B0604020202020204" pitchFamily="34" charset="0"/>
                </a:rPr>
                <a:t>코젤</a:t>
              </a:r>
              <a:r>
                <a:rPr kumimoji="1" lang="ko-KR" altLang="en-US" sz="2400" b="1" dirty="0">
                  <a:ln>
                    <a:solidFill>
                      <a:schemeClr val="bg1">
                        <a:lumMod val="85000"/>
                        <a:alpha val="0"/>
                      </a:schemeClr>
                    </a:solidFill>
                  </a:ln>
                  <a:solidFill>
                    <a:srgbClr val="4B465E"/>
                  </a:solidFill>
                  <a:latin typeface="맑은 고딕" pitchFamily="50" charset="-127"/>
                  <a:cs typeface="Arial" panose="020B0604020202020204" pitchFamily="34" charset="0"/>
                </a:rPr>
                <a:t> 캐릭터 거시적인 속성</a:t>
              </a:r>
              <a:endParaRPr kumimoji="1" lang="en-US" altLang="ko-KR" sz="24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1" name="TextBox 20"/>
            <p:cNvSpPr txBox="1"/>
            <p:nvPr/>
          </p:nvSpPr>
          <p:spPr>
            <a:xfrm>
              <a:off x="1110924" y="616910"/>
              <a:ext cx="184597" cy="253845"/>
            </a:xfrm>
            <a:prstGeom prst="rect">
              <a:avLst/>
            </a:prstGeom>
            <a:noFill/>
          </p:spPr>
          <p:txBody>
            <a:bodyPr wrap="none" lIns="91374" tIns="45685" rIns="91374" bIns="45685">
              <a:spAutoFit/>
            </a:bodyPr>
            <a:lstStyle/>
            <a:p>
              <a:pPr defTabSz="912813" fontAlgn="base">
                <a:spcBef>
                  <a:spcPts val="600"/>
                </a:spcBef>
                <a:spcAft>
                  <a:spcPct val="0"/>
                </a:spcAft>
                <a:defRPr/>
              </a:pPr>
              <a:endParaRPr kumimoji="1" lang="en-US" altLang="ko-KR" sz="105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grpSp>
      <p:sp>
        <p:nvSpPr>
          <p:cNvPr id="22" name="TextBox 21"/>
          <p:cNvSpPr txBox="1"/>
          <p:nvPr/>
        </p:nvSpPr>
        <p:spPr>
          <a:xfrm>
            <a:off x="536854" y="451302"/>
            <a:ext cx="540399"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en-US" altLang="ko-KR" sz="2400" b="1" dirty="0">
                <a:ln>
                  <a:solidFill>
                    <a:schemeClr val="bg1">
                      <a:lumMod val="85000"/>
                      <a:alpha val="0"/>
                    </a:schemeClr>
                  </a:solidFill>
                </a:ln>
                <a:solidFill>
                  <a:schemeClr val="bg1"/>
                </a:solidFill>
                <a:latin typeface="맑은 고딕" pitchFamily="50" charset="-127"/>
                <a:ea typeface="맑은 고딕" pitchFamily="50" charset="-127"/>
                <a:cs typeface="Arial" panose="020B0604020202020204" pitchFamily="34" charset="0"/>
              </a:rPr>
              <a:t>03</a:t>
            </a:r>
          </a:p>
        </p:txBody>
      </p:sp>
      <p:sp>
        <p:nvSpPr>
          <p:cNvPr id="25" name="TextBox 24"/>
          <p:cNvSpPr txBox="1"/>
          <p:nvPr/>
        </p:nvSpPr>
        <p:spPr>
          <a:xfrm>
            <a:off x="4672485" y="1792007"/>
            <a:ext cx="3316934" cy="53853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은발 </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숏 </a:t>
            </a:r>
            <a:r>
              <a:rPr kumimoji="1" lang="ko-KR" altLang="en-US" sz="1200" dirty="0" err="1">
                <a:ln>
                  <a:solidFill>
                    <a:schemeClr val="bg1">
                      <a:lumMod val="85000"/>
                      <a:alpha val="0"/>
                    </a:schemeClr>
                  </a:solidFill>
                </a:ln>
                <a:solidFill>
                  <a:srgbClr val="4B465E"/>
                </a:solidFill>
                <a:latin typeface="맑은 고딕" pitchFamily="50" charset="-127"/>
                <a:cs typeface="Arial" panose="020B0604020202020204" pitchFamily="34" charset="0"/>
              </a:rPr>
              <a:t>모히칸</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6" name="TextBox 25"/>
          <p:cNvSpPr txBox="1"/>
          <p:nvPr/>
        </p:nvSpPr>
        <p:spPr>
          <a:xfrm>
            <a:off x="4672483" y="1422746"/>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헤어</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7" name="TextBox 26"/>
          <p:cNvSpPr txBox="1"/>
          <p:nvPr/>
        </p:nvSpPr>
        <p:spPr>
          <a:xfrm>
            <a:off x="4672485" y="3746176"/>
            <a:ext cx="3316934" cy="80014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머리부터 발끝까지 같은 색깔로 깔 맞춤</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검붉은 빛의 판금 갑옷</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검은 망토</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8" name="TextBox 27"/>
          <p:cNvSpPr txBox="1"/>
          <p:nvPr/>
        </p:nvSpPr>
        <p:spPr>
          <a:xfrm>
            <a:off x="4672483" y="3376915"/>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갑옷</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9" name="TextBox 28"/>
          <p:cNvSpPr txBox="1"/>
          <p:nvPr/>
        </p:nvSpPr>
        <p:spPr>
          <a:xfrm>
            <a:off x="8459323" y="1792007"/>
            <a:ext cx="3557349" cy="80014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핏기 없이 창백한 얼굴</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피 빛처럼 붉은 눈동자</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err="1">
                <a:ln>
                  <a:solidFill>
                    <a:schemeClr val="bg1">
                      <a:lumMod val="85000"/>
                      <a:alpha val="0"/>
                    </a:schemeClr>
                  </a:solidFill>
                </a:ln>
                <a:solidFill>
                  <a:srgbClr val="4B465E"/>
                </a:solidFill>
                <a:latin typeface="맑은 고딕" pitchFamily="50" charset="-127"/>
                <a:cs typeface="Arial" panose="020B0604020202020204" pitchFamily="34" charset="0"/>
              </a:rPr>
              <a:t>오똑한</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 코</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0" name="TextBox 29"/>
          <p:cNvSpPr txBox="1"/>
          <p:nvPr/>
        </p:nvSpPr>
        <p:spPr>
          <a:xfrm>
            <a:off x="8459322" y="1422746"/>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얼굴 </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1" name="TextBox 30"/>
          <p:cNvSpPr txBox="1"/>
          <p:nvPr/>
        </p:nvSpPr>
        <p:spPr>
          <a:xfrm>
            <a:off x="8459324" y="3746176"/>
            <a:ext cx="3316934" cy="27692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검붉은 판금 갑옷 재질 장화</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2" name="TextBox 31"/>
          <p:cNvSpPr txBox="1"/>
          <p:nvPr/>
        </p:nvSpPr>
        <p:spPr>
          <a:xfrm>
            <a:off x="8459322" y="3376915"/>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신발</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pic>
        <p:nvPicPr>
          <p:cNvPr id="17" name="그림 16">
            <a:extLst>
              <a:ext uri="{FF2B5EF4-FFF2-40B4-BE49-F238E27FC236}">
                <a16:creationId xmlns:a16="http://schemas.microsoft.com/office/drawing/2014/main" id="{12FEEEEA-9C98-4394-9681-02A2655278EF}"/>
              </a:ext>
            </a:extLst>
          </p:cNvPr>
          <p:cNvPicPr/>
          <p:nvPr/>
        </p:nvPicPr>
        <p:blipFill>
          <a:blip r:embed="rId2"/>
          <a:stretch>
            <a:fillRect/>
          </a:stretch>
        </p:blipFill>
        <p:spPr>
          <a:xfrm>
            <a:off x="885644" y="1136027"/>
            <a:ext cx="2298065" cy="5105400"/>
          </a:xfrm>
          <a:prstGeom prst="rect">
            <a:avLst/>
          </a:prstGeom>
        </p:spPr>
      </p:pic>
    </p:spTree>
    <p:extLst>
      <p:ext uri="{BB962C8B-B14F-4D97-AF65-F5344CB8AC3E}">
        <p14:creationId xmlns:p14="http://schemas.microsoft.com/office/powerpoint/2010/main" val="3485941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0" y="6382139"/>
            <a:ext cx="12192000" cy="475861"/>
          </a:xfrm>
          <a:prstGeom prst="rect">
            <a:avLst/>
          </a:prstGeom>
          <a:solidFill>
            <a:srgbClr val="9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다이아몬드 17"/>
          <p:cNvSpPr/>
          <p:nvPr/>
        </p:nvSpPr>
        <p:spPr>
          <a:xfrm>
            <a:off x="185388" y="414477"/>
            <a:ext cx="564022" cy="564022"/>
          </a:xfrm>
          <a:prstGeom prst="diamond">
            <a:avLst/>
          </a:prstGeom>
          <a:solidFill>
            <a:srgbClr val="55C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그룹 18"/>
          <p:cNvGrpSpPr/>
          <p:nvPr/>
        </p:nvGrpSpPr>
        <p:grpSpPr>
          <a:xfrm>
            <a:off x="749410" y="479944"/>
            <a:ext cx="4006092" cy="484642"/>
            <a:chOff x="1110924" y="386113"/>
            <a:chExt cx="4006092" cy="484642"/>
          </a:xfrm>
        </p:grpSpPr>
        <p:sp>
          <p:nvSpPr>
            <p:cNvPr id="20" name="TextBox 19"/>
            <p:cNvSpPr txBox="1"/>
            <p:nvPr/>
          </p:nvSpPr>
          <p:spPr>
            <a:xfrm>
              <a:off x="1110924" y="386113"/>
              <a:ext cx="4006092"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ko-KR" altLang="en-US" sz="2400" b="1" dirty="0" err="1">
                  <a:ln>
                    <a:solidFill>
                      <a:schemeClr val="bg1">
                        <a:lumMod val="85000"/>
                        <a:alpha val="0"/>
                      </a:schemeClr>
                    </a:solidFill>
                  </a:ln>
                  <a:solidFill>
                    <a:srgbClr val="4B465E"/>
                  </a:solidFill>
                  <a:latin typeface="맑은 고딕" pitchFamily="50" charset="-127"/>
                  <a:cs typeface="Arial" panose="020B0604020202020204" pitchFamily="34" charset="0"/>
                </a:rPr>
                <a:t>코젤</a:t>
              </a:r>
              <a:r>
                <a:rPr kumimoji="1" lang="ko-KR" altLang="en-US" sz="2400" b="1" dirty="0">
                  <a:ln>
                    <a:solidFill>
                      <a:schemeClr val="bg1">
                        <a:lumMod val="85000"/>
                        <a:alpha val="0"/>
                      </a:schemeClr>
                    </a:solidFill>
                  </a:ln>
                  <a:solidFill>
                    <a:srgbClr val="4B465E"/>
                  </a:solidFill>
                  <a:latin typeface="맑은 고딕" pitchFamily="50" charset="-127"/>
                  <a:cs typeface="Arial" panose="020B0604020202020204" pitchFamily="34" charset="0"/>
                </a:rPr>
                <a:t> 캐릭터 외형 주요 특징</a:t>
              </a:r>
              <a:endParaRPr kumimoji="1" lang="en-US" altLang="ko-KR" sz="24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1" name="TextBox 20"/>
            <p:cNvSpPr txBox="1"/>
            <p:nvPr/>
          </p:nvSpPr>
          <p:spPr>
            <a:xfrm>
              <a:off x="1110924" y="616910"/>
              <a:ext cx="184597" cy="253845"/>
            </a:xfrm>
            <a:prstGeom prst="rect">
              <a:avLst/>
            </a:prstGeom>
            <a:noFill/>
          </p:spPr>
          <p:txBody>
            <a:bodyPr wrap="none" lIns="91374" tIns="45685" rIns="91374" bIns="45685">
              <a:spAutoFit/>
            </a:bodyPr>
            <a:lstStyle/>
            <a:p>
              <a:pPr defTabSz="912813" fontAlgn="base">
                <a:spcBef>
                  <a:spcPts val="600"/>
                </a:spcBef>
                <a:spcAft>
                  <a:spcPct val="0"/>
                </a:spcAft>
                <a:defRPr/>
              </a:pPr>
              <a:endParaRPr kumimoji="1" lang="en-US" altLang="ko-KR" sz="105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grpSp>
      <p:sp>
        <p:nvSpPr>
          <p:cNvPr id="22" name="TextBox 21"/>
          <p:cNvSpPr txBox="1"/>
          <p:nvPr/>
        </p:nvSpPr>
        <p:spPr>
          <a:xfrm>
            <a:off x="199747" y="465691"/>
            <a:ext cx="540399"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en-US" altLang="ko-KR" sz="2400" b="1" dirty="0">
                <a:ln>
                  <a:solidFill>
                    <a:schemeClr val="bg1">
                      <a:lumMod val="85000"/>
                      <a:alpha val="0"/>
                    </a:schemeClr>
                  </a:solidFill>
                </a:ln>
                <a:solidFill>
                  <a:schemeClr val="bg1"/>
                </a:solidFill>
                <a:latin typeface="맑은 고딕" pitchFamily="50" charset="-127"/>
                <a:ea typeface="맑은 고딕" pitchFamily="50" charset="-127"/>
                <a:cs typeface="Arial" panose="020B0604020202020204" pitchFamily="34" charset="0"/>
              </a:rPr>
              <a:t>03</a:t>
            </a:r>
          </a:p>
        </p:txBody>
      </p:sp>
      <p:sp>
        <p:nvSpPr>
          <p:cNvPr id="25" name="TextBox 24"/>
          <p:cNvSpPr txBox="1"/>
          <p:nvPr/>
        </p:nvSpPr>
        <p:spPr>
          <a:xfrm>
            <a:off x="3160204" y="1874006"/>
            <a:ext cx="2119921" cy="1169480"/>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은발</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숏 </a:t>
            </a:r>
            <a:r>
              <a:rPr kumimoji="1" lang="ko-KR" altLang="en-US" sz="1200" dirty="0" err="1">
                <a:ln>
                  <a:solidFill>
                    <a:schemeClr val="bg1">
                      <a:lumMod val="85000"/>
                      <a:alpha val="0"/>
                    </a:schemeClr>
                  </a:solidFill>
                </a:ln>
                <a:solidFill>
                  <a:srgbClr val="4B465E"/>
                </a:solidFill>
                <a:latin typeface="맑은 고딕" pitchFamily="50" charset="-127"/>
                <a:cs typeface="Arial" panose="020B0604020202020204" pitchFamily="34" charset="0"/>
              </a:rPr>
              <a:t>모히칸</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헤어 스타일은 왼쪽의 이미지를 참조하시면 도움이 되실 겁니다</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6" name="TextBox 25"/>
          <p:cNvSpPr txBox="1"/>
          <p:nvPr/>
        </p:nvSpPr>
        <p:spPr>
          <a:xfrm>
            <a:off x="3160202" y="1504745"/>
            <a:ext cx="2847034" cy="338484"/>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sz="1600" b="1" dirty="0">
                <a:ln>
                  <a:solidFill>
                    <a:schemeClr val="bg1">
                      <a:lumMod val="85000"/>
                      <a:alpha val="0"/>
                    </a:schemeClr>
                  </a:solidFill>
                </a:ln>
                <a:solidFill>
                  <a:srgbClr val="4B465E"/>
                </a:solidFill>
                <a:latin typeface="맑은 고딕" pitchFamily="50" charset="-127"/>
                <a:cs typeface="Arial" panose="020B0604020202020204" pitchFamily="34" charset="0"/>
              </a:rPr>
              <a:t>헤어</a:t>
            </a:r>
            <a:endParaRPr kumimoji="1" lang="en-US" altLang="ko-KR" sz="16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7" name="TextBox 26"/>
          <p:cNvSpPr txBox="1"/>
          <p:nvPr/>
        </p:nvSpPr>
        <p:spPr>
          <a:xfrm>
            <a:off x="8598551" y="1669444"/>
            <a:ext cx="3316934" cy="53853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전신 검붉은색 판금 갑옷</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중후함이 묻어 나오는 검은 망토</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8" name="TextBox 27"/>
          <p:cNvSpPr txBox="1"/>
          <p:nvPr/>
        </p:nvSpPr>
        <p:spPr>
          <a:xfrm>
            <a:off x="8598549" y="1300183"/>
            <a:ext cx="2847034" cy="338484"/>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sz="1600" b="1" dirty="0">
                <a:ln>
                  <a:solidFill>
                    <a:schemeClr val="bg1">
                      <a:lumMod val="85000"/>
                      <a:alpha val="0"/>
                    </a:schemeClr>
                  </a:solidFill>
                </a:ln>
                <a:solidFill>
                  <a:srgbClr val="4B465E"/>
                </a:solidFill>
                <a:latin typeface="맑은 고딕" pitchFamily="50" charset="-127"/>
                <a:cs typeface="Arial" panose="020B0604020202020204" pitchFamily="34" charset="0"/>
              </a:rPr>
              <a:t>갑옷</a:t>
            </a:r>
            <a:endParaRPr kumimoji="1" lang="en-US" altLang="ko-KR" sz="16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9" name="TextBox 28"/>
          <p:cNvSpPr txBox="1"/>
          <p:nvPr/>
        </p:nvSpPr>
        <p:spPr>
          <a:xfrm>
            <a:off x="2764524" y="4747419"/>
            <a:ext cx="2724359" cy="1354146"/>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무기는 두 손 해머</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한 때 </a:t>
            </a:r>
            <a:r>
              <a:rPr kumimoji="1" lang="ko-KR" altLang="en-US" sz="1200" dirty="0" err="1">
                <a:ln>
                  <a:solidFill>
                    <a:schemeClr val="bg1">
                      <a:lumMod val="85000"/>
                      <a:alpha val="0"/>
                    </a:schemeClr>
                  </a:solidFill>
                </a:ln>
                <a:solidFill>
                  <a:srgbClr val="4B465E"/>
                </a:solidFill>
                <a:latin typeface="맑은 고딕" pitchFamily="50" charset="-127"/>
                <a:cs typeface="Arial" panose="020B0604020202020204" pitchFamily="34" charset="0"/>
              </a:rPr>
              <a:t>성기사</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 시절 사용했던 무기였지만 어둠의 힘을 받아들이면서 검붉은 빛으로 변함</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성기사를 상징하는 십자 문양이 아주 희미하게 해머 옆면에 남아있음</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0" name="TextBox 29"/>
          <p:cNvSpPr txBox="1"/>
          <p:nvPr/>
        </p:nvSpPr>
        <p:spPr>
          <a:xfrm>
            <a:off x="2524021" y="4296259"/>
            <a:ext cx="2847034" cy="338484"/>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sz="1600" b="1" dirty="0">
                <a:ln>
                  <a:solidFill>
                    <a:schemeClr val="bg1">
                      <a:lumMod val="85000"/>
                      <a:alpha val="0"/>
                    </a:schemeClr>
                  </a:solidFill>
                </a:ln>
                <a:solidFill>
                  <a:srgbClr val="4B465E"/>
                </a:solidFill>
                <a:latin typeface="맑은 고딕" pitchFamily="50" charset="-127"/>
                <a:cs typeface="Arial" panose="020B0604020202020204" pitchFamily="34" charset="0"/>
              </a:rPr>
              <a:t>무기</a:t>
            </a:r>
            <a:endParaRPr kumimoji="1" lang="en-US" altLang="ko-KR" sz="16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1" name="TextBox 30"/>
          <p:cNvSpPr txBox="1"/>
          <p:nvPr/>
        </p:nvSpPr>
        <p:spPr>
          <a:xfrm>
            <a:off x="8433717" y="4706696"/>
            <a:ext cx="3316934" cy="80014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판금 장화 </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검붉은 색</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신발 길이는 발목까지</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신발 끝에 광이 난다</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2" name="TextBox 31"/>
          <p:cNvSpPr txBox="1"/>
          <p:nvPr/>
        </p:nvSpPr>
        <p:spPr>
          <a:xfrm>
            <a:off x="8433715" y="4337435"/>
            <a:ext cx="2847034" cy="338484"/>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sz="1600" b="1" dirty="0">
                <a:ln>
                  <a:solidFill>
                    <a:schemeClr val="bg1">
                      <a:lumMod val="85000"/>
                      <a:alpha val="0"/>
                    </a:schemeClr>
                  </a:solidFill>
                </a:ln>
                <a:solidFill>
                  <a:srgbClr val="4B465E"/>
                </a:solidFill>
                <a:latin typeface="맑은 고딕" pitchFamily="50" charset="-127"/>
                <a:cs typeface="Arial" panose="020B0604020202020204" pitchFamily="34" charset="0"/>
              </a:rPr>
              <a:t>신발</a:t>
            </a:r>
            <a:endParaRPr kumimoji="1" lang="en-US" altLang="ko-KR" sz="16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pic>
        <p:nvPicPr>
          <p:cNvPr id="4" name="그림 3"/>
          <p:cNvPicPr>
            <a:picLocks noChangeAspect="1"/>
          </p:cNvPicPr>
          <p:nvPr/>
        </p:nvPicPr>
        <p:blipFill>
          <a:blip r:embed="rId2"/>
          <a:stretch>
            <a:fillRect/>
          </a:stretch>
        </p:blipFill>
        <p:spPr>
          <a:xfrm>
            <a:off x="5398828" y="410198"/>
            <a:ext cx="2119921" cy="5345100"/>
          </a:xfrm>
          <a:prstGeom prst="rect">
            <a:avLst/>
          </a:prstGeom>
        </p:spPr>
      </p:pic>
      <p:cxnSp>
        <p:nvCxnSpPr>
          <p:cNvPr id="23" name="직선 화살표 연결선 22"/>
          <p:cNvCxnSpPr/>
          <p:nvPr/>
        </p:nvCxnSpPr>
        <p:spPr>
          <a:xfrm flipH="1">
            <a:off x="4265328" y="978499"/>
            <a:ext cx="2063184" cy="690945"/>
          </a:xfrm>
          <a:prstGeom prst="straightConnector1">
            <a:avLst/>
          </a:prstGeom>
          <a:ln w="15875">
            <a:solidFill>
              <a:srgbClr val="55CFD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33" name="직선 화살표 연결선 32"/>
          <p:cNvCxnSpPr/>
          <p:nvPr/>
        </p:nvCxnSpPr>
        <p:spPr>
          <a:xfrm flipH="1">
            <a:off x="4238512" y="3676034"/>
            <a:ext cx="1925166" cy="846032"/>
          </a:xfrm>
          <a:prstGeom prst="straightConnector1">
            <a:avLst/>
          </a:prstGeom>
          <a:ln w="15875">
            <a:solidFill>
              <a:srgbClr val="55CFD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34" name="직선 화살표 연결선 33"/>
          <p:cNvCxnSpPr>
            <a:endCxn id="28" idx="1"/>
          </p:cNvCxnSpPr>
          <p:nvPr/>
        </p:nvCxnSpPr>
        <p:spPr>
          <a:xfrm flipV="1">
            <a:off x="6688809" y="1469425"/>
            <a:ext cx="1909740" cy="770031"/>
          </a:xfrm>
          <a:prstGeom prst="straightConnector1">
            <a:avLst/>
          </a:prstGeom>
          <a:ln w="15875">
            <a:solidFill>
              <a:srgbClr val="55CFD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a:endCxn id="32" idx="1"/>
          </p:cNvCxnSpPr>
          <p:nvPr/>
        </p:nvCxnSpPr>
        <p:spPr>
          <a:xfrm flipV="1">
            <a:off x="6768118" y="4506677"/>
            <a:ext cx="1665597" cy="473719"/>
          </a:xfrm>
          <a:prstGeom prst="straightConnector1">
            <a:avLst/>
          </a:prstGeom>
          <a:ln w="15875">
            <a:solidFill>
              <a:srgbClr val="55CFD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pic>
        <p:nvPicPr>
          <p:cNvPr id="8" name="Picture 8" descr="NauticalMart Medieval Knight Full Steel Leg Guard Armor Costume With Shoes">
            <a:extLst>
              <a:ext uri="{FF2B5EF4-FFF2-40B4-BE49-F238E27FC236}">
                <a16:creationId xmlns:a16="http://schemas.microsoft.com/office/drawing/2014/main" id="{8D22FCB4-6F8A-43BF-80AE-C0318BA549A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9605" y="4328077"/>
            <a:ext cx="1624653" cy="19069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Best Haircuts For Older Men - 7) The Crew Cut. Read the full post now.">
            <a:extLst>
              <a:ext uri="{FF2B5EF4-FFF2-40B4-BE49-F238E27FC236}">
                <a16:creationId xmlns:a16="http://schemas.microsoft.com/office/drawing/2014/main" id="{B41D1B25-77B8-4022-9BD1-0B90FE5435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39703" y="1261963"/>
            <a:ext cx="1679525" cy="2099406"/>
          </a:xfrm>
          <a:prstGeom prst="rect">
            <a:avLst/>
          </a:prstGeom>
          <a:noFill/>
          <a:extLst>
            <a:ext uri="{909E8E84-426E-40DD-AFC4-6F175D3DCCD1}">
              <a14:hiddenFill xmlns:a14="http://schemas.microsoft.com/office/drawing/2010/main">
                <a:solidFill>
                  <a:srgbClr val="FFFFFF"/>
                </a:solidFill>
              </a14:hiddenFill>
            </a:ext>
          </a:extLst>
        </p:spPr>
      </p:pic>
      <p:pic>
        <p:nvPicPr>
          <p:cNvPr id="9" name="그림 8">
            <a:extLst>
              <a:ext uri="{FF2B5EF4-FFF2-40B4-BE49-F238E27FC236}">
                <a16:creationId xmlns:a16="http://schemas.microsoft.com/office/drawing/2014/main" id="{A8DB1698-56E8-4E49-8D0C-DF119DC7B93C}"/>
              </a:ext>
            </a:extLst>
          </p:cNvPr>
          <p:cNvPicPr>
            <a:picLocks noChangeAspect="1"/>
          </p:cNvPicPr>
          <p:nvPr/>
        </p:nvPicPr>
        <p:blipFill>
          <a:blip r:embed="rId5"/>
          <a:stretch>
            <a:fillRect/>
          </a:stretch>
        </p:blipFill>
        <p:spPr>
          <a:xfrm>
            <a:off x="8490898" y="2230435"/>
            <a:ext cx="1531168" cy="1941108"/>
          </a:xfrm>
          <a:prstGeom prst="rect">
            <a:avLst/>
          </a:prstGeom>
        </p:spPr>
      </p:pic>
      <p:pic>
        <p:nvPicPr>
          <p:cNvPr id="10" name="그림 9">
            <a:extLst>
              <a:ext uri="{FF2B5EF4-FFF2-40B4-BE49-F238E27FC236}">
                <a16:creationId xmlns:a16="http://schemas.microsoft.com/office/drawing/2014/main" id="{701961F4-7F18-45A0-8330-002F17759EFF}"/>
              </a:ext>
            </a:extLst>
          </p:cNvPr>
          <p:cNvPicPr>
            <a:picLocks noChangeAspect="1"/>
          </p:cNvPicPr>
          <p:nvPr/>
        </p:nvPicPr>
        <p:blipFill>
          <a:blip r:embed="rId6"/>
          <a:stretch>
            <a:fillRect/>
          </a:stretch>
        </p:blipFill>
        <p:spPr>
          <a:xfrm>
            <a:off x="10124914" y="2207983"/>
            <a:ext cx="1601070" cy="1963560"/>
          </a:xfrm>
          <a:prstGeom prst="rect">
            <a:avLst/>
          </a:prstGeom>
        </p:spPr>
      </p:pic>
      <p:pic>
        <p:nvPicPr>
          <p:cNvPr id="12" name="그림 11">
            <a:extLst>
              <a:ext uri="{FF2B5EF4-FFF2-40B4-BE49-F238E27FC236}">
                <a16:creationId xmlns:a16="http://schemas.microsoft.com/office/drawing/2014/main" id="{D9CB1A7D-70C5-4828-BC60-87ABE7D62A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4631" y="4017239"/>
            <a:ext cx="1216337" cy="2177636"/>
          </a:xfrm>
          <a:prstGeom prst="rect">
            <a:avLst/>
          </a:prstGeom>
        </p:spPr>
      </p:pic>
    </p:spTree>
    <p:extLst>
      <p:ext uri="{BB962C8B-B14F-4D97-AF65-F5344CB8AC3E}">
        <p14:creationId xmlns:p14="http://schemas.microsoft.com/office/powerpoint/2010/main" val="192913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0" y="6367204"/>
            <a:ext cx="12192000" cy="475861"/>
          </a:xfrm>
          <a:prstGeom prst="rect">
            <a:avLst/>
          </a:prstGeom>
          <a:solidFill>
            <a:srgbClr val="9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다이아몬드 17"/>
          <p:cNvSpPr/>
          <p:nvPr/>
        </p:nvSpPr>
        <p:spPr>
          <a:xfrm>
            <a:off x="521264" y="410198"/>
            <a:ext cx="564022" cy="564022"/>
          </a:xfrm>
          <a:prstGeom prst="diamond">
            <a:avLst/>
          </a:prstGeom>
          <a:solidFill>
            <a:srgbClr val="55C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그룹 18"/>
          <p:cNvGrpSpPr/>
          <p:nvPr/>
        </p:nvGrpSpPr>
        <p:grpSpPr>
          <a:xfrm>
            <a:off x="1110924" y="468483"/>
            <a:ext cx="4353944" cy="484642"/>
            <a:chOff x="1110924" y="386113"/>
            <a:chExt cx="4353944" cy="484642"/>
          </a:xfrm>
        </p:grpSpPr>
        <p:sp>
          <p:nvSpPr>
            <p:cNvPr id="20" name="TextBox 19"/>
            <p:cNvSpPr txBox="1"/>
            <p:nvPr/>
          </p:nvSpPr>
          <p:spPr>
            <a:xfrm>
              <a:off x="1110924" y="386113"/>
              <a:ext cx="4353944"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ko-KR" altLang="en-US" sz="2400" b="1" dirty="0">
                  <a:ln>
                    <a:solidFill>
                      <a:schemeClr val="bg1">
                        <a:lumMod val="85000"/>
                        <a:alpha val="0"/>
                      </a:schemeClr>
                    </a:solidFill>
                  </a:ln>
                  <a:solidFill>
                    <a:srgbClr val="4B465E"/>
                  </a:solidFill>
                  <a:latin typeface="맑은 고딕" pitchFamily="50" charset="-127"/>
                  <a:cs typeface="Arial" panose="020B0604020202020204" pitchFamily="34" charset="0"/>
                </a:rPr>
                <a:t>작은 그림 </a:t>
              </a:r>
              <a:r>
                <a:rPr kumimoji="1" lang="en-US" altLang="ko-KR" sz="2400" b="1" dirty="0">
                  <a:ln>
                    <a:solidFill>
                      <a:schemeClr val="bg1">
                        <a:lumMod val="85000"/>
                        <a:alpha val="0"/>
                      </a:schemeClr>
                    </a:solidFill>
                  </a:ln>
                  <a:solidFill>
                    <a:srgbClr val="4B465E"/>
                  </a:solidFill>
                  <a:latin typeface="맑은 고딕" pitchFamily="50" charset="-127"/>
                  <a:cs typeface="Arial" panose="020B0604020202020204" pitchFamily="34" charset="0"/>
                </a:rPr>
                <a:t>– </a:t>
              </a:r>
              <a:r>
                <a:rPr kumimoji="1" lang="ko-KR" altLang="en-US" sz="2400" b="1" dirty="0">
                  <a:ln>
                    <a:solidFill>
                      <a:schemeClr val="bg1">
                        <a:lumMod val="85000"/>
                        <a:alpha val="0"/>
                      </a:schemeClr>
                    </a:solidFill>
                  </a:ln>
                  <a:solidFill>
                    <a:srgbClr val="4B465E"/>
                  </a:solidFill>
                  <a:latin typeface="맑은 고딕" pitchFamily="50" charset="-127"/>
                  <a:cs typeface="Arial" panose="020B0604020202020204" pitchFamily="34" charset="0"/>
                </a:rPr>
                <a:t>얼굴</a:t>
              </a:r>
              <a:r>
                <a:rPr kumimoji="1" lang="en-US" altLang="ko-KR" sz="2400" b="1" dirty="0">
                  <a:ln>
                    <a:solidFill>
                      <a:schemeClr val="bg1">
                        <a:lumMod val="85000"/>
                        <a:alpha val="0"/>
                      </a:schemeClr>
                    </a:solidFill>
                  </a:ln>
                  <a:solidFill>
                    <a:srgbClr val="4B465E"/>
                  </a:solidFill>
                  <a:latin typeface="맑은 고딕" pitchFamily="50" charset="-127"/>
                  <a:cs typeface="Arial" panose="020B0604020202020204" pitchFamily="34" charset="0"/>
                </a:rPr>
                <a:t>, </a:t>
              </a:r>
              <a:r>
                <a:rPr kumimoji="1" lang="ko-KR" altLang="en-US" sz="2400" b="1" dirty="0">
                  <a:ln>
                    <a:solidFill>
                      <a:schemeClr val="bg1">
                        <a:lumMod val="85000"/>
                        <a:alpha val="0"/>
                      </a:schemeClr>
                    </a:solidFill>
                  </a:ln>
                  <a:solidFill>
                    <a:srgbClr val="4B465E"/>
                  </a:solidFill>
                  <a:latin typeface="맑은 고딕" pitchFamily="50" charset="-127"/>
                  <a:cs typeface="Arial" panose="020B0604020202020204" pitchFamily="34" charset="0"/>
                </a:rPr>
                <a:t>체형 비주얼</a:t>
              </a:r>
              <a:endParaRPr kumimoji="1" lang="en-US" altLang="ko-KR" sz="24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1" name="TextBox 20"/>
            <p:cNvSpPr txBox="1"/>
            <p:nvPr/>
          </p:nvSpPr>
          <p:spPr>
            <a:xfrm>
              <a:off x="1110924" y="616910"/>
              <a:ext cx="184597" cy="253845"/>
            </a:xfrm>
            <a:prstGeom prst="rect">
              <a:avLst/>
            </a:prstGeom>
            <a:noFill/>
          </p:spPr>
          <p:txBody>
            <a:bodyPr wrap="none" lIns="91374" tIns="45685" rIns="91374" bIns="45685">
              <a:spAutoFit/>
            </a:bodyPr>
            <a:lstStyle/>
            <a:p>
              <a:pPr defTabSz="912813" fontAlgn="base">
                <a:spcBef>
                  <a:spcPts val="600"/>
                </a:spcBef>
                <a:spcAft>
                  <a:spcPct val="0"/>
                </a:spcAft>
                <a:defRPr/>
              </a:pPr>
              <a:endParaRPr kumimoji="1" lang="en-US" altLang="ko-KR" sz="105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grpSp>
      <p:sp>
        <p:nvSpPr>
          <p:cNvPr id="22" name="TextBox 21"/>
          <p:cNvSpPr txBox="1"/>
          <p:nvPr/>
        </p:nvSpPr>
        <p:spPr>
          <a:xfrm>
            <a:off x="536854" y="451302"/>
            <a:ext cx="540399"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en-US" altLang="ko-KR" sz="2400" b="1" dirty="0">
                <a:ln>
                  <a:solidFill>
                    <a:schemeClr val="bg1">
                      <a:lumMod val="85000"/>
                      <a:alpha val="0"/>
                    </a:schemeClr>
                  </a:solidFill>
                </a:ln>
                <a:solidFill>
                  <a:schemeClr val="bg1"/>
                </a:solidFill>
                <a:latin typeface="맑은 고딕" pitchFamily="50" charset="-127"/>
                <a:ea typeface="맑은 고딕" pitchFamily="50" charset="-127"/>
                <a:cs typeface="Arial" panose="020B0604020202020204" pitchFamily="34" charset="0"/>
              </a:rPr>
              <a:t>03</a:t>
            </a:r>
          </a:p>
        </p:txBody>
      </p:sp>
      <p:sp>
        <p:nvSpPr>
          <p:cNvPr id="25" name="TextBox 24"/>
          <p:cNvSpPr txBox="1"/>
          <p:nvPr/>
        </p:nvSpPr>
        <p:spPr>
          <a:xfrm>
            <a:off x="8723214" y="1826435"/>
            <a:ext cx="3468786" cy="1800422"/>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창백한 얼굴 </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&amp; </a:t>
            </a:r>
            <a:r>
              <a:rPr kumimoji="1" lang="ko-KR" altLang="en-US" sz="1200" dirty="0" err="1">
                <a:ln>
                  <a:solidFill>
                    <a:schemeClr val="bg1">
                      <a:lumMod val="85000"/>
                      <a:alpha val="0"/>
                    </a:schemeClr>
                  </a:solidFill>
                </a:ln>
                <a:solidFill>
                  <a:srgbClr val="4B465E"/>
                </a:solidFill>
                <a:latin typeface="맑은 고딕" pitchFamily="50" charset="-127"/>
                <a:cs typeface="Arial" panose="020B0604020202020204" pitchFamily="34" charset="0"/>
              </a:rPr>
              <a:t>오똑한</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 코</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광기 어린 표정</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플레이어의 길드에서 한 사람을 만나면서 광기가 서서히 풀림</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붉은 눈동자</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 </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이미지 상에서는 고양이 눈 모양이지만 실제로는 사람 눈동자 모양으로 부탁드립니다</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전체적인 느낌은 맨 왼쪽의 워크래프트</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3</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의 타락한 </a:t>
            </a:r>
            <a:r>
              <a:rPr kumimoji="1" lang="ko-KR" altLang="en-US" sz="1200" dirty="0" err="1">
                <a:ln>
                  <a:solidFill>
                    <a:schemeClr val="bg1">
                      <a:lumMod val="85000"/>
                      <a:alpha val="0"/>
                    </a:schemeClr>
                  </a:solidFill>
                </a:ln>
                <a:solidFill>
                  <a:srgbClr val="4B465E"/>
                </a:solidFill>
                <a:latin typeface="맑은 고딕" pitchFamily="50" charset="-127"/>
                <a:cs typeface="Arial" panose="020B0604020202020204" pitchFamily="34" charset="0"/>
              </a:rPr>
              <a:t>아서스</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 이미지 참조하시면 됩니다</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6" name="TextBox 25"/>
          <p:cNvSpPr txBox="1"/>
          <p:nvPr/>
        </p:nvSpPr>
        <p:spPr>
          <a:xfrm>
            <a:off x="8595217" y="1455997"/>
            <a:ext cx="2847034" cy="338484"/>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sz="1600" b="1" dirty="0">
                <a:ln>
                  <a:solidFill>
                    <a:schemeClr val="bg1">
                      <a:lumMod val="85000"/>
                      <a:alpha val="0"/>
                    </a:schemeClr>
                  </a:solidFill>
                </a:ln>
                <a:solidFill>
                  <a:srgbClr val="4B465E"/>
                </a:solidFill>
                <a:latin typeface="맑은 고딕" pitchFamily="50" charset="-127"/>
                <a:cs typeface="Arial" panose="020B0604020202020204" pitchFamily="34" charset="0"/>
              </a:rPr>
              <a:t>얼굴</a:t>
            </a:r>
            <a:endParaRPr kumimoji="1" lang="en-US" altLang="ko-KR" sz="16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7" name="TextBox 26"/>
          <p:cNvSpPr txBox="1"/>
          <p:nvPr/>
        </p:nvSpPr>
        <p:spPr>
          <a:xfrm>
            <a:off x="8723214" y="4706785"/>
            <a:ext cx="3316934" cy="80014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키</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 </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약 </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186cm</a:t>
            </a: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체중</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 75kg</a:t>
            </a: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특징</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 </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몸 이곳 저곳에 흉터가 많음 </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8" name="TextBox 27"/>
          <p:cNvSpPr txBox="1"/>
          <p:nvPr/>
        </p:nvSpPr>
        <p:spPr>
          <a:xfrm>
            <a:off x="8723214" y="3997579"/>
            <a:ext cx="2847034" cy="338484"/>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sz="1600" b="1" dirty="0">
                <a:ln>
                  <a:solidFill>
                    <a:schemeClr val="bg1">
                      <a:lumMod val="85000"/>
                      <a:alpha val="0"/>
                    </a:schemeClr>
                  </a:solidFill>
                </a:ln>
                <a:solidFill>
                  <a:srgbClr val="4B465E"/>
                </a:solidFill>
                <a:latin typeface="맑은 고딕" pitchFamily="50" charset="-127"/>
                <a:cs typeface="Arial" panose="020B0604020202020204" pitchFamily="34" charset="0"/>
              </a:rPr>
              <a:t>체구</a:t>
            </a:r>
            <a:endParaRPr kumimoji="1" lang="en-US" altLang="ko-KR" sz="16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pic>
        <p:nvPicPr>
          <p:cNvPr id="2" name="그림 1">
            <a:extLst>
              <a:ext uri="{FF2B5EF4-FFF2-40B4-BE49-F238E27FC236}">
                <a16:creationId xmlns:a16="http://schemas.microsoft.com/office/drawing/2014/main" id="{59D532C0-5B35-4D3B-8D07-DDA5BA8D0F5F}"/>
              </a:ext>
            </a:extLst>
          </p:cNvPr>
          <p:cNvPicPr>
            <a:picLocks noChangeAspect="1"/>
          </p:cNvPicPr>
          <p:nvPr/>
        </p:nvPicPr>
        <p:blipFill>
          <a:blip r:embed="rId2"/>
          <a:stretch>
            <a:fillRect/>
          </a:stretch>
        </p:blipFill>
        <p:spPr>
          <a:xfrm>
            <a:off x="81464" y="1506257"/>
            <a:ext cx="2661736" cy="4169166"/>
          </a:xfrm>
          <a:prstGeom prst="rect">
            <a:avLst/>
          </a:prstGeom>
        </p:spPr>
      </p:pic>
      <p:pic>
        <p:nvPicPr>
          <p:cNvPr id="4" name="그림 3">
            <a:extLst>
              <a:ext uri="{FF2B5EF4-FFF2-40B4-BE49-F238E27FC236}">
                <a16:creationId xmlns:a16="http://schemas.microsoft.com/office/drawing/2014/main" id="{8AABDA69-7163-4125-862D-E4D19D6B4212}"/>
              </a:ext>
            </a:extLst>
          </p:cNvPr>
          <p:cNvPicPr>
            <a:picLocks noChangeAspect="1"/>
          </p:cNvPicPr>
          <p:nvPr/>
        </p:nvPicPr>
        <p:blipFill>
          <a:blip r:embed="rId3"/>
          <a:stretch>
            <a:fillRect/>
          </a:stretch>
        </p:blipFill>
        <p:spPr>
          <a:xfrm>
            <a:off x="2942128" y="1506257"/>
            <a:ext cx="2661736" cy="4169166"/>
          </a:xfrm>
          <a:prstGeom prst="rect">
            <a:avLst/>
          </a:prstGeom>
        </p:spPr>
      </p:pic>
      <p:pic>
        <p:nvPicPr>
          <p:cNvPr id="9" name="그림 8">
            <a:extLst>
              <a:ext uri="{FF2B5EF4-FFF2-40B4-BE49-F238E27FC236}">
                <a16:creationId xmlns:a16="http://schemas.microsoft.com/office/drawing/2014/main" id="{62195272-DF03-4746-9304-1D8AE9F732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0089" y="1514513"/>
            <a:ext cx="2567189" cy="4160909"/>
          </a:xfrm>
          <a:prstGeom prst="rect">
            <a:avLst/>
          </a:prstGeom>
        </p:spPr>
      </p:pic>
    </p:spTree>
    <p:extLst>
      <p:ext uri="{BB962C8B-B14F-4D97-AF65-F5344CB8AC3E}">
        <p14:creationId xmlns:p14="http://schemas.microsoft.com/office/powerpoint/2010/main" val="1480178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0" y="6382139"/>
            <a:ext cx="12192000" cy="475861"/>
          </a:xfrm>
          <a:prstGeom prst="rect">
            <a:avLst/>
          </a:prstGeom>
          <a:solidFill>
            <a:srgbClr val="9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다이아몬드 8"/>
          <p:cNvSpPr/>
          <p:nvPr/>
        </p:nvSpPr>
        <p:spPr>
          <a:xfrm>
            <a:off x="521264" y="410198"/>
            <a:ext cx="564022" cy="564022"/>
          </a:xfrm>
          <a:prstGeom prst="diamond">
            <a:avLst/>
          </a:prstGeom>
          <a:solidFill>
            <a:srgbClr val="55C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p:cNvGrpSpPr/>
          <p:nvPr/>
        </p:nvGrpSpPr>
        <p:grpSpPr>
          <a:xfrm>
            <a:off x="1110924" y="468483"/>
            <a:ext cx="1524643" cy="484642"/>
            <a:chOff x="1110924" y="386113"/>
            <a:chExt cx="1524643" cy="484642"/>
          </a:xfrm>
        </p:grpSpPr>
        <p:sp>
          <p:nvSpPr>
            <p:cNvPr id="11" name="TextBox 10"/>
            <p:cNvSpPr txBox="1"/>
            <p:nvPr/>
          </p:nvSpPr>
          <p:spPr>
            <a:xfrm>
              <a:off x="1110924" y="386113"/>
              <a:ext cx="1524643"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ko-KR" altLang="en-US" sz="2400" b="1" dirty="0">
                  <a:ln>
                    <a:solidFill>
                      <a:schemeClr val="bg1">
                        <a:lumMod val="85000"/>
                        <a:alpha val="0"/>
                      </a:schemeClr>
                    </a:solidFill>
                  </a:ln>
                  <a:solidFill>
                    <a:srgbClr val="4B465E"/>
                  </a:solidFill>
                  <a:latin typeface="맑은 고딕" pitchFamily="50" charset="-127"/>
                  <a:cs typeface="Arial" panose="020B0604020202020204" pitchFamily="34" charset="0"/>
                </a:rPr>
                <a:t>기타 특징</a:t>
              </a:r>
              <a:endParaRPr kumimoji="1" lang="en-US" altLang="ko-KR" sz="24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12" name="TextBox 11"/>
            <p:cNvSpPr txBox="1"/>
            <p:nvPr/>
          </p:nvSpPr>
          <p:spPr>
            <a:xfrm>
              <a:off x="1110924" y="616910"/>
              <a:ext cx="184597" cy="253845"/>
            </a:xfrm>
            <a:prstGeom prst="rect">
              <a:avLst/>
            </a:prstGeom>
            <a:noFill/>
          </p:spPr>
          <p:txBody>
            <a:bodyPr wrap="none" lIns="91374" tIns="45685" rIns="91374" bIns="45685">
              <a:spAutoFit/>
            </a:bodyPr>
            <a:lstStyle/>
            <a:p>
              <a:pPr defTabSz="912813" fontAlgn="base">
                <a:spcBef>
                  <a:spcPts val="600"/>
                </a:spcBef>
                <a:spcAft>
                  <a:spcPct val="0"/>
                </a:spcAft>
                <a:defRPr/>
              </a:pPr>
              <a:endParaRPr kumimoji="1" lang="en-US" altLang="ko-KR" sz="105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grpSp>
      <p:sp>
        <p:nvSpPr>
          <p:cNvPr id="13" name="TextBox 12"/>
          <p:cNvSpPr txBox="1"/>
          <p:nvPr/>
        </p:nvSpPr>
        <p:spPr>
          <a:xfrm>
            <a:off x="536854" y="451302"/>
            <a:ext cx="540399"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en-US" altLang="ko-KR" sz="2400" b="1" dirty="0">
                <a:ln>
                  <a:solidFill>
                    <a:schemeClr val="bg1">
                      <a:lumMod val="85000"/>
                      <a:alpha val="0"/>
                    </a:schemeClr>
                  </a:solidFill>
                </a:ln>
                <a:solidFill>
                  <a:schemeClr val="bg1"/>
                </a:solidFill>
                <a:latin typeface="맑은 고딕" pitchFamily="50" charset="-127"/>
                <a:ea typeface="맑은 고딕" pitchFamily="50" charset="-127"/>
                <a:cs typeface="Arial" panose="020B0604020202020204" pitchFamily="34" charset="0"/>
              </a:rPr>
              <a:t>03</a:t>
            </a:r>
          </a:p>
        </p:txBody>
      </p:sp>
      <p:sp>
        <p:nvSpPr>
          <p:cNvPr id="15" name="TextBox 14"/>
          <p:cNvSpPr txBox="1"/>
          <p:nvPr/>
        </p:nvSpPr>
        <p:spPr>
          <a:xfrm>
            <a:off x="609721" y="4471292"/>
            <a:ext cx="2260880" cy="513596"/>
          </a:xfrm>
          <a:prstGeom prst="rect">
            <a:avLst/>
          </a:prstGeom>
          <a:noFill/>
        </p:spPr>
        <p:txBody>
          <a:bodyPr wrap="square" lIns="91374" tIns="45685" rIns="91374" bIns="45685">
            <a:spAutoFit/>
          </a:bodyPr>
          <a:lstStyle/>
          <a:p>
            <a:pPr algn="ctr" defTabSz="912813" fontAlgn="base">
              <a:lnSpc>
                <a:spcPct val="120000"/>
              </a:lnSpc>
              <a:spcBef>
                <a:spcPts val="600"/>
              </a:spcBef>
              <a:spcAft>
                <a:spcPct val="0"/>
              </a:spcAft>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어둠의 힘을 받아들인 타락한 성기사의 불길한 기운 상징</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16" name="TextBox 15"/>
          <p:cNvSpPr txBox="1"/>
          <p:nvPr/>
        </p:nvSpPr>
        <p:spPr>
          <a:xfrm>
            <a:off x="1047595" y="3840771"/>
            <a:ext cx="1406021" cy="323095"/>
          </a:xfrm>
          <a:prstGeom prst="rect">
            <a:avLst/>
          </a:prstGeom>
          <a:noFill/>
        </p:spPr>
        <p:txBody>
          <a:bodyPr wrap="none" lIns="91374" tIns="45685" rIns="91374" bIns="45685">
            <a:spAutoFit/>
          </a:bodyPr>
          <a:lstStyle/>
          <a:p>
            <a:pPr algn="ctr" defTabSz="912813" fontAlgn="base">
              <a:spcBef>
                <a:spcPts val="600"/>
              </a:spcBef>
              <a:spcAft>
                <a:spcPct val="0"/>
              </a:spcAft>
              <a:defRPr/>
            </a:pPr>
            <a:r>
              <a:rPr kumimoji="1" lang="ko-KR" altLang="en-US" sz="1500" b="1" dirty="0">
                <a:ln>
                  <a:solidFill>
                    <a:schemeClr val="bg1">
                      <a:lumMod val="85000"/>
                      <a:alpha val="0"/>
                    </a:schemeClr>
                  </a:solidFill>
                </a:ln>
                <a:solidFill>
                  <a:srgbClr val="4B465E"/>
                </a:solidFill>
                <a:latin typeface="맑은 고딕" pitchFamily="50" charset="-127"/>
                <a:cs typeface="Arial" panose="020B0604020202020204" pitchFamily="34" charset="0"/>
              </a:rPr>
              <a:t>검붉은 아우라</a:t>
            </a:r>
            <a:endParaRPr kumimoji="1" lang="en-US" altLang="ko-KR" sz="15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cxnSp>
        <p:nvCxnSpPr>
          <p:cNvPr id="17" name="직선 연결선 16"/>
          <p:cNvCxnSpPr/>
          <p:nvPr/>
        </p:nvCxnSpPr>
        <p:spPr>
          <a:xfrm>
            <a:off x="3376247" y="1426866"/>
            <a:ext cx="0" cy="4500489"/>
          </a:xfrm>
          <a:prstGeom prst="line">
            <a:avLst/>
          </a:prstGeom>
          <a:ln>
            <a:solidFill>
              <a:srgbClr val="55CFD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453392" y="4465759"/>
            <a:ext cx="2548595" cy="735195"/>
          </a:xfrm>
          <a:prstGeom prst="rect">
            <a:avLst/>
          </a:prstGeom>
          <a:noFill/>
        </p:spPr>
        <p:txBody>
          <a:bodyPr wrap="square" lIns="91374" tIns="45685" rIns="91374" bIns="45685">
            <a:spAutoFit/>
          </a:bodyPr>
          <a:lstStyle/>
          <a:p>
            <a:pPr algn="ctr" defTabSz="912813" fontAlgn="base">
              <a:lnSpc>
                <a:spcPct val="120000"/>
              </a:lnSpc>
              <a:spcBef>
                <a:spcPts val="600"/>
              </a:spcBef>
              <a:spcAft>
                <a:spcPct val="0"/>
              </a:spcAft>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어디서 묻었는지는 모르지만 항상 얼굴에 누구의 피인지 모를 피가 묻어 있음</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1" name="TextBox 20"/>
          <p:cNvSpPr txBox="1"/>
          <p:nvPr/>
        </p:nvSpPr>
        <p:spPr>
          <a:xfrm>
            <a:off x="3773429" y="3888222"/>
            <a:ext cx="1925395" cy="323095"/>
          </a:xfrm>
          <a:prstGeom prst="rect">
            <a:avLst/>
          </a:prstGeom>
          <a:noFill/>
        </p:spPr>
        <p:txBody>
          <a:bodyPr wrap="none" lIns="91374" tIns="45685" rIns="91374" bIns="45685">
            <a:spAutoFit/>
          </a:bodyPr>
          <a:lstStyle/>
          <a:p>
            <a:pPr algn="ctr" defTabSz="912813" fontAlgn="base">
              <a:spcBef>
                <a:spcPts val="600"/>
              </a:spcBef>
              <a:spcAft>
                <a:spcPct val="0"/>
              </a:spcAft>
              <a:defRPr/>
            </a:pPr>
            <a:r>
              <a:rPr kumimoji="1" lang="ko-KR" altLang="en-US" sz="1500" b="1" dirty="0">
                <a:ln>
                  <a:solidFill>
                    <a:schemeClr val="bg1">
                      <a:lumMod val="85000"/>
                      <a:alpha val="0"/>
                    </a:schemeClr>
                  </a:solidFill>
                </a:ln>
                <a:solidFill>
                  <a:srgbClr val="4B465E"/>
                </a:solidFill>
                <a:latin typeface="맑은 고딕" pitchFamily="50" charset="-127"/>
                <a:cs typeface="Arial" panose="020B0604020202020204" pitchFamily="34" charset="0"/>
              </a:rPr>
              <a:t>피가 묻어 있는 얼굴</a:t>
            </a:r>
            <a:endParaRPr kumimoji="1" lang="en-US" altLang="ko-KR" sz="15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cxnSp>
        <p:nvCxnSpPr>
          <p:cNvPr id="22" name="직선 연결선 21"/>
          <p:cNvCxnSpPr/>
          <p:nvPr/>
        </p:nvCxnSpPr>
        <p:spPr>
          <a:xfrm>
            <a:off x="6096001" y="1426866"/>
            <a:ext cx="0" cy="4500489"/>
          </a:xfrm>
          <a:prstGeom prst="line">
            <a:avLst/>
          </a:prstGeom>
          <a:ln>
            <a:solidFill>
              <a:srgbClr val="55CFD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934474" y="3840771"/>
            <a:ext cx="1021301" cy="323095"/>
          </a:xfrm>
          <a:prstGeom prst="rect">
            <a:avLst/>
          </a:prstGeom>
          <a:noFill/>
        </p:spPr>
        <p:txBody>
          <a:bodyPr wrap="none" lIns="91374" tIns="45685" rIns="91374" bIns="45685">
            <a:spAutoFit/>
          </a:bodyPr>
          <a:lstStyle/>
          <a:p>
            <a:pPr algn="ctr" defTabSz="912813" fontAlgn="base">
              <a:spcBef>
                <a:spcPts val="600"/>
              </a:spcBef>
              <a:spcAft>
                <a:spcPct val="0"/>
              </a:spcAft>
              <a:defRPr/>
            </a:pPr>
            <a:r>
              <a:rPr kumimoji="1" lang="ko-KR" altLang="en-US" sz="1500" b="1" dirty="0" err="1">
                <a:ln>
                  <a:solidFill>
                    <a:schemeClr val="bg1">
                      <a:lumMod val="85000"/>
                      <a:alpha val="0"/>
                    </a:schemeClr>
                  </a:solidFill>
                </a:ln>
                <a:solidFill>
                  <a:srgbClr val="4B465E"/>
                </a:solidFill>
                <a:latin typeface="맑은 고딕" pitchFamily="50" charset="-127"/>
                <a:cs typeface="Arial" panose="020B0604020202020204" pitchFamily="34" charset="0"/>
              </a:rPr>
              <a:t>다크</a:t>
            </a:r>
            <a:r>
              <a:rPr kumimoji="1" lang="ko-KR" altLang="en-US" sz="1500" b="1" dirty="0">
                <a:ln>
                  <a:solidFill>
                    <a:schemeClr val="bg1">
                      <a:lumMod val="85000"/>
                      <a:alpha val="0"/>
                    </a:schemeClr>
                  </a:solidFill>
                </a:ln>
                <a:solidFill>
                  <a:srgbClr val="4B465E"/>
                </a:solidFill>
                <a:latin typeface="맑은 고딕" pitchFamily="50" charset="-127"/>
                <a:cs typeface="Arial" panose="020B0604020202020204" pitchFamily="34" charset="0"/>
              </a:rPr>
              <a:t> 서클</a:t>
            </a:r>
            <a:endParaRPr kumimoji="1" lang="en-US" altLang="ko-KR" sz="15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cxnSp>
        <p:nvCxnSpPr>
          <p:cNvPr id="27" name="직선 연결선 26"/>
          <p:cNvCxnSpPr/>
          <p:nvPr/>
        </p:nvCxnSpPr>
        <p:spPr>
          <a:xfrm>
            <a:off x="8815755" y="1426866"/>
            <a:ext cx="0" cy="4500489"/>
          </a:xfrm>
          <a:prstGeom prst="line">
            <a:avLst/>
          </a:prstGeom>
          <a:ln>
            <a:solidFill>
              <a:srgbClr val="55CFD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259947" y="4517435"/>
            <a:ext cx="2475807" cy="1033738"/>
          </a:xfrm>
          <a:prstGeom prst="rect">
            <a:avLst/>
          </a:prstGeom>
          <a:noFill/>
        </p:spPr>
        <p:txBody>
          <a:bodyPr wrap="square" lIns="91374" tIns="45685" rIns="91374" bIns="45685">
            <a:spAutoFit/>
          </a:bodyPr>
          <a:lstStyle/>
          <a:p>
            <a:pPr algn="ctr" defTabSz="912813" fontAlgn="base">
              <a:lnSpc>
                <a:spcPct val="120000"/>
              </a:lnSpc>
              <a:spcBef>
                <a:spcPts val="600"/>
              </a:spcBef>
              <a:spcAft>
                <a:spcPct val="0"/>
              </a:spcAft>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냉혹한 흑기사 이미지에 맞지 않는 반전 매력</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algn="ctr" defTabSz="912813" fontAlgn="base">
              <a:lnSpc>
                <a:spcPct val="120000"/>
              </a:lnSpc>
              <a:spcBef>
                <a:spcPts val="600"/>
              </a:spcBef>
              <a:spcAft>
                <a:spcPct val="0"/>
              </a:spcAft>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자신의 무기 끝 부분에도 귀여운 장식품을 달고 다닌다</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1" name="TextBox 30"/>
          <p:cNvSpPr txBox="1"/>
          <p:nvPr/>
        </p:nvSpPr>
        <p:spPr>
          <a:xfrm>
            <a:off x="9613222" y="3840771"/>
            <a:ext cx="1858069" cy="323095"/>
          </a:xfrm>
          <a:prstGeom prst="rect">
            <a:avLst/>
          </a:prstGeom>
          <a:noFill/>
        </p:spPr>
        <p:txBody>
          <a:bodyPr wrap="none" lIns="91374" tIns="45685" rIns="91374" bIns="45685">
            <a:spAutoFit/>
          </a:bodyPr>
          <a:lstStyle/>
          <a:p>
            <a:pPr algn="ctr" defTabSz="912813" fontAlgn="base">
              <a:spcBef>
                <a:spcPts val="600"/>
              </a:spcBef>
              <a:spcAft>
                <a:spcPct val="0"/>
              </a:spcAft>
              <a:defRPr/>
            </a:pPr>
            <a:r>
              <a:rPr kumimoji="1" lang="ko-KR" altLang="en-US" sz="1500" b="1" dirty="0">
                <a:ln>
                  <a:solidFill>
                    <a:schemeClr val="bg1">
                      <a:lumMod val="85000"/>
                      <a:alpha val="0"/>
                    </a:schemeClr>
                  </a:solidFill>
                </a:ln>
                <a:solidFill>
                  <a:srgbClr val="4B465E"/>
                </a:solidFill>
                <a:latin typeface="맑은 고딕" pitchFamily="50" charset="-127"/>
                <a:cs typeface="Arial" panose="020B0604020202020204" pitchFamily="34" charset="0"/>
              </a:rPr>
              <a:t>귀여운 것을 좋아함</a:t>
            </a:r>
            <a:endParaRPr kumimoji="1" lang="en-US" altLang="ko-KR" sz="15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2" name="TextBox 31">
            <a:extLst>
              <a:ext uri="{FF2B5EF4-FFF2-40B4-BE49-F238E27FC236}">
                <a16:creationId xmlns:a16="http://schemas.microsoft.com/office/drawing/2014/main" id="{09A3CAEE-CD0C-493D-8760-886753C6FEF7}"/>
              </a:ext>
            </a:extLst>
          </p:cNvPr>
          <p:cNvSpPr txBox="1"/>
          <p:nvPr/>
        </p:nvSpPr>
        <p:spPr>
          <a:xfrm>
            <a:off x="6250717" y="4517435"/>
            <a:ext cx="2410323" cy="1033738"/>
          </a:xfrm>
          <a:prstGeom prst="rect">
            <a:avLst/>
          </a:prstGeom>
          <a:noFill/>
        </p:spPr>
        <p:txBody>
          <a:bodyPr wrap="square" lIns="91374" tIns="45685" rIns="91374" bIns="45685">
            <a:spAutoFit/>
          </a:bodyPr>
          <a:lstStyle/>
          <a:p>
            <a:pPr algn="ctr" defTabSz="912813" fontAlgn="base">
              <a:lnSpc>
                <a:spcPct val="120000"/>
              </a:lnSpc>
              <a:spcBef>
                <a:spcPts val="600"/>
              </a:spcBef>
              <a:spcAft>
                <a:spcPct val="0"/>
              </a:spcAft>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창백한 얼굴에 어울리지 않는 </a:t>
            </a:r>
            <a:r>
              <a:rPr kumimoji="1" lang="ko-KR" altLang="en-US" sz="1200" dirty="0" err="1">
                <a:ln>
                  <a:solidFill>
                    <a:schemeClr val="bg1">
                      <a:lumMod val="85000"/>
                      <a:alpha val="0"/>
                    </a:schemeClr>
                  </a:solidFill>
                </a:ln>
                <a:solidFill>
                  <a:srgbClr val="4B465E"/>
                </a:solidFill>
                <a:latin typeface="맑은 고딕" pitchFamily="50" charset="-127"/>
                <a:cs typeface="Arial" panose="020B0604020202020204" pitchFamily="34" charset="0"/>
              </a:rPr>
              <a:t>다크</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 서클 존재</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algn="ctr" defTabSz="912813" fontAlgn="base">
              <a:lnSpc>
                <a:spcPct val="120000"/>
              </a:lnSpc>
              <a:spcBef>
                <a:spcPts val="600"/>
              </a:spcBef>
              <a:spcAft>
                <a:spcPct val="0"/>
              </a:spcAft>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혼자서 모든 활동을 다 하는 캐릭터 답게 과로로 인해 발생</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pic>
        <p:nvPicPr>
          <p:cNvPr id="3" name="그림 2">
            <a:extLst>
              <a:ext uri="{FF2B5EF4-FFF2-40B4-BE49-F238E27FC236}">
                <a16:creationId xmlns:a16="http://schemas.microsoft.com/office/drawing/2014/main" id="{99A95265-312E-492F-8DAA-2D6AD2A8E21E}"/>
              </a:ext>
            </a:extLst>
          </p:cNvPr>
          <p:cNvPicPr>
            <a:picLocks noChangeAspect="1"/>
          </p:cNvPicPr>
          <p:nvPr/>
        </p:nvPicPr>
        <p:blipFill>
          <a:blip r:embed="rId2"/>
          <a:stretch>
            <a:fillRect/>
          </a:stretch>
        </p:blipFill>
        <p:spPr>
          <a:xfrm>
            <a:off x="733932" y="1475864"/>
            <a:ext cx="2081253" cy="2241349"/>
          </a:xfrm>
          <a:prstGeom prst="rect">
            <a:avLst/>
          </a:prstGeom>
        </p:spPr>
      </p:pic>
      <p:pic>
        <p:nvPicPr>
          <p:cNvPr id="6" name="그림 5">
            <a:extLst>
              <a:ext uri="{FF2B5EF4-FFF2-40B4-BE49-F238E27FC236}">
                <a16:creationId xmlns:a16="http://schemas.microsoft.com/office/drawing/2014/main" id="{7C74DAE8-78E8-4A4A-BA43-FFAA506860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392" y="1442917"/>
            <a:ext cx="2590933" cy="2190863"/>
          </a:xfrm>
          <a:prstGeom prst="rect">
            <a:avLst/>
          </a:prstGeom>
        </p:spPr>
      </p:pic>
      <p:pic>
        <p:nvPicPr>
          <p:cNvPr id="23" name="그림 22">
            <a:extLst>
              <a:ext uri="{FF2B5EF4-FFF2-40B4-BE49-F238E27FC236}">
                <a16:creationId xmlns:a16="http://schemas.microsoft.com/office/drawing/2014/main" id="{9842F9D0-1824-4E88-AF98-C917E2ECF4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2260" y="1426866"/>
            <a:ext cx="2244058" cy="2206914"/>
          </a:xfrm>
          <a:prstGeom prst="rect">
            <a:avLst/>
          </a:prstGeom>
        </p:spPr>
      </p:pic>
      <p:pic>
        <p:nvPicPr>
          <p:cNvPr id="24" name="그림 23">
            <a:extLst>
              <a:ext uri="{FF2B5EF4-FFF2-40B4-BE49-F238E27FC236}">
                <a16:creationId xmlns:a16="http://schemas.microsoft.com/office/drawing/2014/main" id="{DB2AF66D-CCDA-47C9-A35E-DF147E9FCA6A}"/>
              </a:ext>
            </a:extLst>
          </p:cNvPr>
          <p:cNvPicPr>
            <a:picLocks noChangeAspect="1"/>
          </p:cNvPicPr>
          <p:nvPr/>
        </p:nvPicPr>
        <p:blipFill>
          <a:blip r:embed="rId5"/>
          <a:stretch>
            <a:fillRect/>
          </a:stretch>
        </p:blipFill>
        <p:spPr>
          <a:xfrm>
            <a:off x="9363088" y="1442917"/>
            <a:ext cx="2269526" cy="2229287"/>
          </a:xfrm>
          <a:prstGeom prst="rect">
            <a:avLst/>
          </a:prstGeom>
        </p:spPr>
      </p:pic>
    </p:spTree>
    <p:extLst>
      <p:ext uri="{BB962C8B-B14F-4D97-AF65-F5344CB8AC3E}">
        <p14:creationId xmlns:p14="http://schemas.microsoft.com/office/powerpoint/2010/main" val="2940024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0" y="6382139"/>
            <a:ext cx="12192000" cy="475861"/>
          </a:xfrm>
          <a:prstGeom prst="rect">
            <a:avLst/>
          </a:prstGeom>
          <a:solidFill>
            <a:srgbClr val="9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다이아몬드 17"/>
          <p:cNvSpPr/>
          <p:nvPr/>
        </p:nvSpPr>
        <p:spPr>
          <a:xfrm>
            <a:off x="521264" y="410198"/>
            <a:ext cx="564022" cy="564022"/>
          </a:xfrm>
          <a:prstGeom prst="diamond">
            <a:avLst/>
          </a:prstGeom>
          <a:solidFill>
            <a:srgbClr val="55C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그룹 18"/>
          <p:cNvGrpSpPr/>
          <p:nvPr/>
        </p:nvGrpSpPr>
        <p:grpSpPr>
          <a:xfrm>
            <a:off x="1110924" y="468483"/>
            <a:ext cx="4929421" cy="484642"/>
            <a:chOff x="1110924" y="386113"/>
            <a:chExt cx="3149902" cy="484642"/>
          </a:xfrm>
        </p:grpSpPr>
        <p:sp>
          <p:nvSpPr>
            <p:cNvPr id="20" name="TextBox 19"/>
            <p:cNvSpPr txBox="1"/>
            <p:nvPr/>
          </p:nvSpPr>
          <p:spPr>
            <a:xfrm>
              <a:off x="1110924" y="386113"/>
              <a:ext cx="3149902"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ko-KR" altLang="en-US" sz="2400" b="1" dirty="0" err="1">
                  <a:ln>
                    <a:solidFill>
                      <a:schemeClr val="bg1">
                        <a:lumMod val="85000"/>
                        <a:alpha val="0"/>
                      </a:schemeClr>
                    </a:solidFill>
                  </a:ln>
                  <a:solidFill>
                    <a:srgbClr val="4B465E"/>
                  </a:solidFill>
                  <a:latin typeface="맑은 고딕" pitchFamily="50" charset="-127"/>
                  <a:cs typeface="Arial" panose="020B0604020202020204" pitchFamily="34" charset="0"/>
                </a:rPr>
                <a:t>레페</a:t>
              </a:r>
              <a:r>
                <a:rPr kumimoji="1" lang="ko-KR" altLang="en-US" sz="2400" b="1" dirty="0">
                  <a:ln>
                    <a:solidFill>
                      <a:schemeClr val="bg1">
                        <a:lumMod val="85000"/>
                        <a:alpha val="0"/>
                      </a:schemeClr>
                    </a:solidFill>
                  </a:ln>
                  <a:solidFill>
                    <a:srgbClr val="4B465E"/>
                  </a:solidFill>
                  <a:latin typeface="맑은 고딕" pitchFamily="50" charset="-127"/>
                  <a:cs typeface="Arial" panose="020B0604020202020204" pitchFamily="34" charset="0"/>
                </a:rPr>
                <a:t> 캐릭터 전체적인 </a:t>
              </a:r>
              <a:r>
                <a:rPr kumimoji="1" lang="ko-KR" altLang="en-US" sz="2400" b="1" dirty="0" err="1">
                  <a:ln>
                    <a:solidFill>
                      <a:schemeClr val="bg1">
                        <a:lumMod val="85000"/>
                        <a:alpha val="0"/>
                      </a:schemeClr>
                    </a:solidFill>
                  </a:ln>
                  <a:solidFill>
                    <a:srgbClr val="4B465E"/>
                  </a:solidFill>
                  <a:latin typeface="맑은 고딕" pitchFamily="50" charset="-127"/>
                  <a:cs typeface="Arial" panose="020B0604020202020204" pitchFamily="34" charset="0"/>
                </a:rPr>
                <a:t>콘셉</a:t>
              </a:r>
              <a:r>
                <a:rPr kumimoji="1" lang="ko-KR" altLang="en-US" sz="2400" b="1" dirty="0">
                  <a:ln>
                    <a:solidFill>
                      <a:schemeClr val="bg1">
                        <a:lumMod val="85000"/>
                        <a:alpha val="0"/>
                      </a:schemeClr>
                    </a:solidFill>
                  </a:ln>
                  <a:solidFill>
                    <a:srgbClr val="4B465E"/>
                  </a:solidFill>
                  <a:latin typeface="맑은 고딕" pitchFamily="50" charset="-127"/>
                  <a:cs typeface="Arial" panose="020B0604020202020204" pitchFamily="34" charset="0"/>
                </a:rPr>
                <a:t> 키워드</a:t>
              </a:r>
              <a:endParaRPr kumimoji="1" lang="en-US" altLang="ko-KR" sz="24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1" name="TextBox 20"/>
            <p:cNvSpPr txBox="1"/>
            <p:nvPr/>
          </p:nvSpPr>
          <p:spPr>
            <a:xfrm>
              <a:off x="1110924" y="616910"/>
              <a:ext cx="184597" cy="253845"/>
            </a:xfrm>
            <a:prstGeom prst="rect">
              <a:avLst/>
            </a:prstGeom>
            <a:noFill/>
          </p:spPr>
          <p:txBody>
            <a:bodyPr wrap="none" lIns="91374" tIns="45685" rIns="91374" bIns="45685">
              <a:spAutoFit/>
            </a:bodyPr>
            <a:lstStyle/>
            <a:p>
              <a:pPr defTabSz="912813" fontAlgn="base">
                <a:spcBef>
                  <a:spcPts val="600"/>
                </a:spcBef>
                <a:spcAft>
                  <a:spcPct val="0"/>
                </a:spcAft>
                <a:defRPr/>
              </a:pPr>
              <a:endParaRPr kumimoji="1" lang="en-US" altLang="ko-KR" sz="105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grpSp>
      <p:sp>
        <p:nvSpPr>
          <p:cNvPr id="22" name="TextBox 21"/>
          <p:cNvSpPr txBox="1"/>
          <p:nvPr/>
        </p:nvSpPr>
        <p:spPr>
          <a:xfrm>
            <a:off x="536854" y="451302"/>
            <a:ext cx="540399"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en-US" altLang="ko-KR" sz="2400" b="1" dirty="0">
                <a:ln>
                  <a:solidFill>
                    <a:schemeClr val="bg1">
                      <a:lumMod val="85000"/>
                      <a:alpha val="0"/>
                    </a:schemeClr>
                  </a:solidFill>
                </a:ln>
                <a:solidFill>
                  <a:schemeClr val="bg1"/>
                </a:solidFill>
                <a:latin typeface="맑은 고딕" pitchFamily="50" charset="-127"/>
                <a:ea typeface="맑은 고딕" pitchFamily="50" charset="-127"/>
                <a:cs typeface="Arial" panose="020B0604020202020204" pitchFamily="34" charset="0"/>
              </a:rPr>
              <a:t>04</a:t>
            </a:r>
          </a:p>
        </p:txBody>
      </p:sp>
      <p:sp>
        <p:nvSpPr>
          <p:cNvPr id="26" name="TextBox 25"/>
          <p:cNvSpPr txBox="1"/>
          <p:nvPr/>
        </p:nvSpPr>
        <p:spPr>
          <a:xfrm>
            <a:off x="4672483" y="1422746"/>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err="1">
                <a:ln>
                  <a:solidFill>
                    <a:schemeClr val="bg1">
                      <a:lumMod val="85000"/>
                      <a:alpha val="0"/>
                    </a:schemeClr>
                  </a:solidFill>
                </a:ln>
                <a:solidFill>
                  <a:srgbClr val="4B465E"/>
                </a:solidFill>
                <a:latin typeface="맑은 고딕" pitchFamily="50" charset="-127"/>
                <a:cs typeface="Arial" panose="020B0604020202020204" pitchFamily="34" charset="0"/>
              </a:rPr>
              <a:t>허당</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8" name="TextBox 27"/>
          <p:cNvSpPr txBox="1"/>
          <p:nvPr/>
        </p:nvSpPr>
        <p:spPr>
          <a:xfrm>
            <a:off x="4672483" y="2983349"/>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바람둥이 </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0" name="TextBox 29"/>
          <p:cNvSpPr txBox="1"/>
          <p:nvPr/>
        </p:nvSpPr>
        <p:spPr>
          <a:xfrm>
            <a:off x="8459322" y="1422746"/>
            <a:ext cx="2847034" cy="646260"/>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원거리</a:t>
            </a:r>
            <a:r>
              <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rPr>
              <a:t>, </a:t>
            </a: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근접 모두 가능 멀티 유틸리티 딜러 </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2" name="TextBox 31"/>
          <p:cNvSpPr txBox="1"/>
          <p:nvPr/>
        </p:nvSpPr>
        <p:spPr>
          <a:xfrm>
            <a:off x="8459322" y="3375934"/>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공동체 주의자</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3" name="TextBox 22">
            <a:extLst>
              <a:ext uri="{FF2B5EF4-FFF2-40B4-BE49-F238E27FC236}">
                <a16:creationId xmlns:a16="http://schemas.microsoft.com/office/drawing/2014/main" id="{BECCC6F2-7B45-4300-9B4F-50E5DF224FF4}"/>
              </a:ext>
            </a:extLst>
          </p:cNvPr>
          <p:cNvSpPr txBox="1"/>
          <p:nvPr/>
        </p:nvSpPr>
        <p:spPr>
          <a:xfrm>
            <a:off x="4672486" y="1874985"/>
            <a:ext cx="3316934" cy="723204"/>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겉보기에는 똑 부러지고 똑똑해 보이지만 의외로 허술한 구석이 많다</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상식이 생각 외로 많이 부족하다</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4" name="TextBox 23">
            <a:extLst>
              <a:ext uri="{FF2B5EF4-FFF2-40B4-BE49-F238E27FC236}">
                <a16:creationId xmlns:a16="http://schemas.microsoft.com/office/drawing/2014/main" id="{C7CD1C3F-7B8D-47C9-A1A2-63D4FB862FE4}"/>
              </a:ext>
            </a:extLst>
          </p:cNvPr>
          <p:cNvSpPr txBox="1"/>
          <p:nvPr/>
        </p:nvSpPr>
        <p:spPr>
          <a:xfrm>
            <a:off x="4745311" y="3567021"/>
            <a:ext cx="3549023" cy="106175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여자 파티원들에게 인기가 많음</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여자 파티원들에게 자연스럽게 말을 잘 붙임</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err="1">
                <a:ln>
                  <a:solidFill>
                    <a:schemeClr val="bg1">
                      <a:lumMod val="85000"/>
                      <a:alpha val="0"/>
                    </a:schemeClr>
                  </a:solidFill>
                </a:ln>
                <a:solidFill>
                  <a:srgbClr val="4B465E"/>
                </a:solidFill>
                <a:latin typeface="맑은 고딕" pitchFamily="50" charset="-127"/>
                <a:cs typeface="Arial" panose="020B0604020202020204" pitchFamily="34" charset="0"/>
              </a:rPr>
              <a:t>파울라너의</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 질투를 받음</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인기가 너무 많은 것도 괴롭다 </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p>
        </p:txBody>
      </p:sp>
      <p:sp>
        <p:nvSpPr>
          <p:cNvPr id="33" name="TextBox 32">
            <a:extLst>
              <a:ext uri="{FF2B5EF4-FFF2-40B4-BE49-F238E27FC236}">
                <a16:creationId xmlns:a16="http://schemas.microsoft.com/office/drawing/2014/main" id="{11E4A49B-EA84-4266-A5A1-5F23EDA4C70F}"/>
              </a:ext>
            </a:extLst>
          </p:cNvPr>
          <p:cNvSpPr txBox="1"/>
          <p:nvPr/>
        </p:nvSpPr>
        <p:spPr>
          <a:xfrm>
            <a:off x="8459322" y="4087073"/>
            <a:ext cx="3316934" cy="907870"/>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어떤 조직이든 무조건 리더가 되기를 자처함</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자신의 조직에서 뒤처지는 사람이 생기면 어떻게 챙겨서 나옴</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pic>
        <p:nvPicPr>
          <p:cNvPr id="31" name="그림 30">
            <a:extLst>
              <a:ext uri="{FF2B5EF4-FFF2-40B4-BE49-F238E27FC236}">
                <a16:creationId xmlns:a16="http://schemas.microsoft.com/office/drawing/2014/main" id="{E5BF974D-60AF-403C-B383-1CDD97DB72C6}"/>
              </a:ext>
            </a:extLst>
          </p:cNvPr>
          <p:cNvPicPr/>
          <p:nvPr/>
        </p:nvPicPr>
        <p:blipFill>
          <a:blip r:embed="rId2"/>
          <a:stretch>
            <a:fillRect/>
          </a:stretch>
        </p:blipFill>
        <p:spPr>
          <a:xfrm>
            <a:off x="684678" y="1183922"/>
            <a:ext cx="3048000" cy="5047615"/>
          </a:xfrm>
          <a:prstGeom prst="rect">
            <a:avLst/>
          </a:prstGeom>
        </p:spPr>
      </p:pic>
      <p:sp>
        <p:nvSpPr>
          <p:cNvPr id="35" name="TextBox 34">
            <a:extLst>
              <a:ext uri="{FF2B5EF4-FFF2-40B4-BE49-F238E27FC236}">
                <a16:creationId xmlns:a16="http://schemas.microsoft.com/office/drawing/2014/main" id="{C55D6E90-3260-4159-8418-C37AF8218067}"/>
              </a:ext>
            </a:extLst>
          </p:cNvPr>
          <p:cNvSpPr txBox="1"/>
          <p:nvPr/>
        </p:nvSpPr>
        <p:spPr>
          <a:xfrm>
            <a:off x="4745310" y="5015518"/>
            <a:ext cx="3244109"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err="1">
                <a:ln>
                  <a:solidFill>
                    <a:schemeClr val="bg1">
                      <a:lumMod val="85000"/>
                      <a:alpha val="0"/>
                    </a:schemeClr>
                  </a:solidFill>
                </a:ln>
                <a:solidFill>
                  <a:srgbClr val="4B465E"/>
                </a:solidFill>
                <a:latin typeface="맑은 고딕" pitchFamily="50" charset="-127"/>
                <a:cs typeface="Arial" panose="020B0604020202020204" pitchFamily="34" charset="0"/>
              </a:rPr>
              <a:t>날쌘돌이</a:t>
            </a: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 </a:t>
            </a:r>
            <a:r>
              <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rPr>
              <a:t>&amp; </a:t>
            </a:r>
            <a:r>
              <a:rPr kumimoji="1" lang="ko-KR" altLang="en-US" b="1" dirty="0" err="1">
                <a:ln>
                  <a:solidFill>
                    <a:schemeClr val="bg1">
                      <a:lumMod val="85000"/>
                      <a:alpha val="0"/>
                    </a:schemeClr>
                  </a:solidFill>
                </a:ln>
                <a:solidFill>
                  <a:srgbClr val="4B465E"/>
                </a:solidFill>
                <a:latin typeface="맑은 고딕" pitchFamily="50" charset="-127"/>
                <a:cs typeface="Arial" panose="020B0604020202020204" pitchFamily="34" charset="0"/>
              </a:rPr>
              <a:t>깝의</a:t>
            </a: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 제왕</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6" name="TextBox 35">
            <a:extLst>
              <a:ext uri="{FF2B5EF4-FFF2-40B4-BE49-F238E27FC236}">
                <a16:creationId xmlns:a16="http://schemas.microsoft.com/office/drawing/2014/main" id="{3C800D30-3183-49EF-8436-D6DB955BBBB0}"/>
              </a:ext>
            </a:extLst>
          </p:cNvPr>
          <p:cNvSpPr txBox="1"/>
          <p:nvPr/>
        </p:nvSpPr>
        <p:spPr>
          <a:xfrm>
            <a:off x="4745310" y="5512787"/>
            <a:ext cx="3316934" cy="723204"/>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err="1">
                <a:ln>
                  <a:solidFill>
                    <a:schemeClr val="bg1">
                      <a:lumMod val="85000"/>
                      <a:alpha val="0"/>
                    </a:schemeClr>
                  </a:solidFill>
                </a:ln>
                <a:solidFill>
                  <a:srgbClr val="4B465E"/>
                </a:solidFill>
                <a:latin typeface="맑은 고딕" pitchFamily="50" charset="-127"/>
                <a:cs typeface="Arial" panose="020B0604020202020204" pitchFamily="34" charset="0"/>
              </a:rPr>
              <a:t>파울라너를</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 놀려먹는 것을 재미로 삼음</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err="1">
                <a:ln>
                  <a:solidFill>
                    <a:schemeClr val="bg1">
                      <a:lumMod val="85000"/>
                      <a:alpha val="0"/>
                    </a:schemeClr>
                  </a:solidFill>
                </a:ln>
                <a:solidFill>
                  <a:srgbClr val="4B465E"/>
                </a:solidFill>
                <a:latin typeface="맑은 고딕" pitchFamily="50" charset="-127"/>
                <a:cs typeface="Arial" panose="020B0604020202020204" pitchFamily="34" charset="0"/>
              </a:rPr>
              <a:t>파울라너가</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 화나서 쫓아오면 따라오지 못 할 속도로 도망가서 따돌림</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Tree>
    <p:extLst>
      <p:ext uri="{BB962C8B-B14F-4D97-AF65-F5344CB8AC3E}">
        <p14:creationId xmlns:p14="http://schemas.microsoft.com/office/powerpoint/2010/main" val="1579228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1A47D6B-8345-4329-8462-B45BA4F2CBC1}"/>
              </a:ext>
            </a:extLst>
          </p:cNvPr>
          <p:cNvSpPr>
            <a:spLocks noGrp="1"/>
          </p:cNvSpPr>
          <p:nvPr>
            <p:ph type="title"/>
          </p:nvPr>
        </p:nvSpPr>
        <p:spPr/>
        <p:txBody>
          <a:bodyPr/>
          <a:lstStyle/>
          <a:p>
            <a:r>
              <a:rPr lang="ko-KR" altLang="en-US" dirty="0"/>
              <a:t>전체 시대 </a:t>
            </a:r>
            <a:r>
              <a:rPr lang="ko-KR" altLang="en-US" dirty="0" err="1"/>
              <a:t>콘셉</a:t>
            </a:r>
            <a:endParaRPr lang="ko-KR" altLang="en-US" dirty="0"/>
          </a:p>
        </p:txBody>
      </p:sp>
      <p:graphicFrame>
        <p:nvGraphicFramePr>
          <p:cNvPr id="4" name="다이어그램 3">
            <a:extLst>
              <a:ext uri="{FF2B5EF4-FFF2-40B4-BE49-F238E27FC236}">
                <a16:creationId xmlns:a16="http://schemas.microsoft.com/office/drawing/2014/main" id="{B46A1407-3BB9-400F-84EE-EE6E6EADE527}"/>
              </a:ext>
            </a:extLst>
          </p:cNvPr>
          <p:cNvGraphicFramePr/>
          <p:nvPr>
            <p:extLst>
              <p:ext uri="{D42A27DB-BD31-4B8C-83A1-F6EECF244321}">
                <p14:modId xmlns:p14="http://schemas.microsoft.com/office/powerpoint/2010/main" val="1662720010"/>
              </p:ext>
            </p:extLst>
          </p:nvPr>
        </p:nvGraphicFramePr>
        <p:xfrm>
          <a:off x="267037" y="1812616"/>
          <a:ext cx="11466413" cy="39165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FD619E14-02C9-4BED-AE12-DD244AE5519A}"/>
              </a:ext>
            </a:extLst>
          </p:cNvPr>
          <p:cNvSpPr txBox="1"/>
          <p:nvPr/>
        </p:nvSpPr>
        <p:spPr>
          <a:xfrm>
            <a:off x="2403335" y="5405995"/>
            <a:ext cx="6311787" cy="646331"/>
          </a:xfrm>
          <a:prstGeom prst="rect">
            <a:avLst/>
          </a:prstGeom>
          <a:noFill/>
        </p:spPr>
        <p:txBody>
          <a:bodyPr wrap="square" rtlCol="0">
            <a:spAutoFit/>
          </a:bodyPr>
          <a:lstStyle/>
          <a:p>
            <a:r>
              <a:rPr lang="ko-KR" altLang="en-US" dirty="0"/>
              <a:t>중세에서 근대로 넘어가려는 과도기적 시대</a:t>
            </a:r>
            <a:endParaRPr lang="en-US" altLang="ko-KR" dirty="0"/>
          </a:p>
          <a:p>
            <a:r>
              <a:rPr lang="ko-KR" altLang="en-US" dirty="0"/>
              <a:t>동방에서 화약이 전파되고 산업 혁명이 오려는 시대</a:t>
            </a:r>
          </a:p>
        </p:txBody>
      </p:sp>
      <p:sp>
        <p:nvSpPr>
          <p:cNvPr id="3" name="화살표: 위쪽 2">
            <a:extLst>
              <a:ext uri="{FF2B5EF4-FFF2-40B4-BE49-F238E27FC236}">
                <a16:creationId xmlns:a16="http://schemas.microsoft.com/office/drawing/2014/main" id="{D8ECFC27-281B-4AFC-AAD1-D7F03BBD56A3}"/>
              </a:ext>
            </a:extLst>
          </p:cNvPr>
          <p:cNvSpPr/>
          <p:nvPr/>
        </p:nvSpPr>
        <p:spPr>
          <a:xfrm>
            <a:off x="5025153" y="4482987"/>
            <a:ext cx="712100" cy="80107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72379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0" y="6382139"/>
            <a:ext cx="12192000" cy="475861"/>
          </a:xfrm>
          <a:prstGeom prst="rect">
            <a:avLst/>
          </a:prstGeom>
          <a:solidFill>
            <a:srgbClr val="9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다이아몬드 17"/>
          <p:cNvSpPr/>
          <p:nvPr/>
        </p:nvSpPr>
        <p:spPr>
          <a:xfrm>
            <a:off x="521264" y="410198"/>
            <a:ext cx="564022" cy="564022"/>
          </a:xfrm>
          <a:prstGeom prst="diamond">
            <a:avLst/>
          </a:prstGeom>
          <a:solidFill>
            <a:srgbClr val="55C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그룹 18"/>
          <p:cNvGrpSpPr/>
          <p:nvPr/>
        </p:nvGrpSpPr>
        <p:grpSpPr>
          <a:xfrm>
            <a:off x="1110924" y="468483"/>
            <a:ext cx="3897087" cy="484642"/>
            <a:chOff x="1110924" y="386113"/>
            <a:chExt cx="3897087" cy="484642"/>
          </a:xfrm>
        </p:grpSpPr>
        <p:sp>
          <p:nvSpPr>
            <p:cNvPr id="20" name="TextBox 19"/>
            <p:cNvSpPr txBox="1"/>
            <p:nvPr/>
          </p:nvSpPr>
          <p:spPr>
            <a:xfrm>
              <a:off x="1110924" y="386113"/>
              <a:ext cx="3897087"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ko-KR" altLang="en-US" sz="2400" b="1" dirty="0" err="1">
                  <a:ln>
                    <a:solidFill>
                      <a:schemeClr val="bg1">
                        <a:lumMod val="85000"/>
                        <a:alpha val="0"/>
                      </a:schemeClr>
                    </a:solidFill>
                  </a:ln>
                  <a:solidFill>
                    <a:srgbClr val="4B465E"/>
                  </a:solidFill>
                  <a:latin typeface="맑은 고딕" pitchFamily="50" charset="-127"/>
                  <a:cs typeface="Arial" panose="020B0604020202020204" pitchFamily="34" charset="0"/>
                </a:rPr>
                <a:t>레페</a:t>
              </a:r>
              <a:r>
                <a:rPr kumimoji="1" lang="ko-KR" altLang="en-US" sz="2400" b="1" dirty="0">
                  <a:ln>
                    <a:solidFill>
                      <a:schemeClr val="bg1">
                        <a:lumMod val="85000"/>
                        <a:alpha val="0"/>
                      </a:schemeClr>
                    </a:solidFill>
                  </a:ln>
                  <a:solidFill>
                    <a:srgbClr val="4B465E"/>
                  </a:solidFill>
                  <a:latin typeface="맑은 고딕" pitchFamily="50" charset="-127"/>
                  <a:cs typeface="Arial" panose="020B0604020202020204" pitchFamily="34" charset="0"/>
                </a:rPr>
                <a:t> 캐릭터 거시적인 속성</a:t>
              </a:r>
              <a:endParaRPr kumimoji="1" lang="en-US" altLang="ko-KR" sz="24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1" name="TextBox 20"/>
            <p:cNvSpPr txBox="1"/>
            <p:nvPr/>
          </p:nvSpPr>
          <p:spPr>
            <a:xfrm>
              <a:off x="1110924" y="616910"/>
              <a:ext cx="184597" cy="253845"/>
            </a:xfrm>
            <a:prstGeom prst="rect">
              <a:avLst/>
            </a:prstGeom>
            <a:noFill/>
          </p:spPr>
          <p:txBody>
            <a:bodyPr wrap="none" lIns="91374" tIns="45685" rIns="91374" bIns="45685">
              <a:spAutoFit/>
            </a:bodyPr>
            <a:lstStyle/>
            <a:p>
              <a:pPr defTabSz="912813" fontAlgn="base">
                <a:spcBef>
                  <a:spcPts val="600"/>
                </a:spcBef>
                <a:spcAft>
                  <a:spcPct val="0"/>
                </a:spcAft>
                <a:defRPr/>
              </a:pPr>
              <a:endParaRPr kumimoji="1" lang="en-US" altLang="ko-KR" sz="105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grpSp>
      <p:sp>
        <p:nvSpPr>
          <p:cNvPr id="22" name="TextBox 21"/>
          <p:cNvSpPr txBox="1"/>
          <p:nvPr/>
        </p:nvSpPr>
        <p:spPr>
          <a:xfrm>
            <a:off x="536854" y="451302"/>
            <a:ext cx="540399"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en-US" altLang="ko-KR" sz="2400" b="1" dirty="0">
                <a:ln>
                  <a:solidFill>
                    <a:schemeClr val="bg1">
                      <a:lumMod val="85000"/>
                      <a:alpha val="0"/>
                    </a:schemeClr>
                  </a:solidFill>
                </a:ln>
                <a:solidFill>
                  <a:schemeClr val="bg1"/>
                </a:solidFill>
                <a:latin typeface="맑은 고딕" pitchFamily="50" charset="-127"/>
                <a:ea typeface="맑은 고딕" pitchFamily="50" charset="-127"/>
                <a:cs typeface="Arial" panose="020B0604020202020204" pitchFamily="34" charset="0"/>
              </a:rPr>
              <a:t>04</a:t>
            </a:r>
          </a:p>
        </p:txBody>
      </p:sp>
      <p:sp>
        <p:nvSpPr>
          <p:cNvPr id="25" name="TextBox 24"/>
          <p:cNvSpPr txBox="1"/>
          <p:nvPr/>
        </p:nvSpPr>
        <p:spPr>
          <a:xfrm>
            <a:off x="4672485" y="1792007"/>
            <a:ext cx="3316934" cy="80014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갈색 머리 </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반 곱슬머리</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투 </a:t>
            </a:r>
            <a:r>
              <a:rPr kumimoji="1" lang="ko-KR" altLang="en-US" sz="1200" dirty="0" err="1">
                <a:ln>
                  <a:solidFill>
                    <a:schemeClr val="bg1">
                      <a:lumMod val="85000"/>
                      <a:alpha val="0"/>
                    </a:schemeClr>
                  </a:solidFill>
                </a:ln>
                <a:solidFill>
                  <a:srgbClr val="4B465E"/>
                </a:solidFill>
                <a:latin typeface="맑은 고딕" pitchFamily="50" charset="-127"/>
                <a:cs typeface="Arial" panose="020B0604020202020204" pitchFamily="34" charset="0"/>
              </a:rPr>
              <a:t>블럭</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 헤어 스타일</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6" name="TextBox 25"/>
          <p:cNvSpPr txBox="1"/>
          <p:nvPr/>
        </p:nvSpPr>
        <p:spPr>
          <a:xfrm>
            <a:off x="4672483" y="1422746"/>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헤어</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7" name="TextBox 26"/>
          <p:cNvSpPr txBox="1"/>
          <p:nvPr/>
        </p:nvSpPr>
        <p:spPr>
          <a:xfrm>
            <a:off x="4672485" y="3545965"/>
            <a:ext cx="3316934" cy="80014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가죽 롱 코트</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검은 색 계열</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면으로 된 셔츠</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하얀색</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검은 면 바지</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8" name="TextBox 27"/>
          <p:cNvSpPr txBox="1"/>
          <p:nvPr/>
        </p:nvSpPr>
        <p:spPr>
          <a:xfrm>
            <a:off x="4672483" y="3027502"/>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의상</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9" name="TextBox 28"/>
          <p:cNvSpPr txBox="1"/>
          <p:nvPr/>
        </p:nvSpPr>
        <p:spPr>
          <a:xfrm>
            <a:off x="8459323" y="1792007"/>
            <a:ext cx="3557349" cy="80014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구릿빛 피부</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푸른 눈동자</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구릿빛 피부와 대조되는 미백 제대로 된 치아</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0" name="TextBox 29"/>
          <p:cNvSpPr txBox="1"/>
          <p:nvPr/>
        </p:nvSpPr>
        <p:spPr>
          <a:xfrm>
            <a:off x="8459322" y="1422746"/>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얼굴 </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1" name="TextBox 30"/>
          <p:cNvSpPr txBox="1"/>
          <p:nvPr/>
        </p:nvSpPr>
        <p:spPr>
          <a:xfrm>
            <a:off x="8459324" y="3746176"/>
            <a:ext cx="3316934" cy="53853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전투화 비슷한 워커 느낌의 신발</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가죽 장화 </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고동색</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p>
        </p:txBody>
      </p:sp>
      <p:sp>
        <p:nvSpPr>
          <p:cNvPr id="32" name="TextBox 31"/>
          <p:cNvSpPr txBox="1"/>
          <p:nvPr/>
        </p:nvSpPr>
        <p:spPr>
          <a:xfrm>
            <a:off x="8459322" y="3376915"/>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신발</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pic>
        <p:nvPicPr>
          <p:cNvPr id="23" name="그림 22">
            <a:extLst>
              <a:ext uri="{FF2B5EF4-FFF2-40B4-BE49-F238E27FC236}">
                <a16:creationId xmlns:a16="http://schemas.microsoft.com/office/drawing/2014/main" id="{68126F47-E2EE-43E2-A0C6-BBE7C5DABA08}"/>
              </a:ext>
            </a:extLst>
          </p:cNvPr>
          <p:cNvPicPr/>
          <p:nvPr/>
        </p:nvPicPr>
        <p:blipFill>
          <a:blip r:embed="rId2"/>
          <a:stretch>
            <a:fillRect/>
          </a:stretch>
        </p:blipFill>
        <p:spPr>
          <a:xfrm>
            <a:off x="684678" y="1183922"/>
            <a:ext cx="3048000" cy="5047615"/>
          </a:xfrm>
          <a:prstGeom prst="rect">
            <a:avLst/>
          </a:prstGeom>
        </p:spPr>
      </p:pic>
      <p:pic>
        <p:nvPicPr>
          <p:cNvPr id="2" name="그림 1">
            <a:extLst>
              <a:ext uri="{FF2B5EF4-FFF2-40B4-BE49-F238E27FC236}">
                <a16:creationId xmlns:a16="http://schemas.microsoft.com/office/drawing/2014/main" id="{B872A334-E5D6-4B8B-81BE-5642D06A788D}"/>
              </a:ext>
            </a:extLst>
          </p:cNvPr>
          <p:cNvPicPr>
            <a:picLocks noChangeAspect="1"/>
          </p:cNvPicPr>
          <p:nvPr/>
        </p:nvPicPr>
        <p:blipFill>
          <a:blip r:embed="rId3"/>
          <a:stretch>
            <a:fillRect/>
          </a:stretch>
        </p:blipFill>
        <p:spPr>
          <a:xfrm>
            <a:off x="5801801" y="4346113"/>
            <a:ext cx="1717716" cy="1929242"/>
          </a:xfrm>
          <a:prstGeom prst="rect">
            <a:avLst/>
          </a:prstGeom>
        </p:spPr>
      </p:pic>
      <p:sp>
        <p:nvSpPr>
          <p:cNvPr id="24" name="TextBox 23">
            <a:extLst>
              <a:ext uri="{FF2B5EF4-FFF2-40B4-BE49-F238E27FC236}">
                <a16:creationId xmlns:a16="http://schemas.microsoft.com/office/drawing/2014/main" id="{7A42AA5C-D1F0-4279-8EC6-0E32A11293FF}"/>
              </a:ext>
            </a:extLst>
          </p:cNvPr>
          <p:cNvSpPr txBox="1"/>
          <p:nvPr/>
        </p:nvSpPr>
        <p:spPr>
          <a:xfrm>
            <a:off x="7842979" y="4797552"/>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전체적인 느낌</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3" name="TextBox 32">
            <a:extLst>
              <a:ext uri="{FF2B5EF4-FFF2-40B4-BE49-F238E27FC236}">
                <a16:creationId xmlns:a16="http://schemas.microsoft.com/office/drawing/2014/main" id="{A892F761-B48B-4C2B-931F-9068682E1CB7}"/>
              </a:ext>
            </a:extLst>
          </p:cNvPr>
          <p:cNvSpPr txBox="1"/>
          <p:nvPr/>
        </p:nvSpPr>
        <p:spPr>
          <a:xfrm>
            <a:off x="7975699" y="5356525"/>
            <a:ext cx="3316934" cy="27692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err="1">
                <a:ln>
                  <a:solidFill>
                    <a:schemeClr val="bg1">
                      <a:lumMod val="85000"/>
                      <a:alpha val="0"/>
                    </a:schemeClr>
                  </a:solidFill>
                </a:ln>
                <a:solidFill>
                  <a:srgbClr val="4B465E"/>
                </a:solidFill>
                <a:latin typeface="맑은 고딕" pitchFamily="50" charset="-127"/>
                <a:cs typeface="Arial" panose="020B0604020202020204" pitchFamily="34" charset="0"/>
              </a:rPr>
              <a:t>레골라스</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 인간 버전</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Tree>
    <p:extLst>
      <p:ext uri="{BB962C8B-B14F-4D97-AF65-F5344CB8AC3E}">
        <p14:creationId xmlns:p14="http://schemas.microsoft.com/office/powerpoint/2010/main" val="1451753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0" y="6382139"/>
            <a:ext cx="12192000" cy="475861"/>
          </a:xfrm>
          <a:prstGeom prst="rect">
            <a:avLst/>
          </a:prstGeom>
          <a:solidFill>
            <a:srgbClr val="9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다이아몬드 17"/>
          <p:cNvSpPr/>
          <p:nvPr/>
        </p:nvSpPr>
        <p:spPr>
          <a:xfrm>
            <a:off x="185388" y="414477"/>
            <a:ext cx="564022" cy="564022"/>
          </a:xfrm>
          <a:prstGeom prst="diamond">
            <a:avLst/>
          </a:prstGeom>
          <a:solidFill>
            <a:srgbClr val="55C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그룹 18"/>
          <p:cNvGrpSpPr/>
          <p:nvPr/>
        </p:nvGrpSpPr>
        <p:grpSpPr>
          <a:xfrm>
            <a:off x="749410" y="479944"/>
            <a:ext cx="4006092" cy="484642"/>
            <a:chOff x="1110924" y="386113"/>
            <a:chExt cx="4006092" cy="484642"/>
          </a:xfrm>
        </p:grpSpPr>
        <p:sp>
          <p:nvSpPr>
            <p:cNvPr id="20" name="TextBox 19"/>
            <p:cNvSpPr txBox="1"/>
            <p:nvPr/>
          </p:nvSpPr>
          <p:spPr>
            <a:xfrm>
              <a:off x="1110924" y="386113"/>
              <a:ext cx="4006092"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ko-KR" altLang="en-US" sz="2400" b="1" dirty="0" err="1">
                  <a:ln>
                    <a:solidFill>
                      <a:schemeClr val="bg1">
                        <a:lumMod val="85000"/>
                        <a:alpha val="0"/>
                      </a:schemeClr>
                    </a:solidFill>
                  </a:ln>
                  <a:solidFill>
                    <a:srgbClr val="4B465E"/>
                  </a:solidFill>
                  <a:latin typeface="맑은 고딕" pitchFamily="50" charset="-127"/>
                  <a:cs typeface="Arial" panose="020B0604020202020204" pitchFamily="34" charset="0"/>
                </a:rPr>
                <a:t>레페</a:t>
              </a:r>
              <a:r>
                <a:rPr kumimoji="1" lang="ko-KR" altLang="en-US" sz="2400" b="1" dirty="0">
                  <a:ln>
                    <a:solidFill>
                      <a:schemeClr val="bg1">
                        <a:lumMod val="85000"/>
                        <a:alpha val="0"/>
                      </a:schemeClr>
                    </a:solidFill>
                  </a:ln>
                  <a:solidFill>
                    <a:srgbClr val="4B465E"/>
                  </a:solidFill>
                  <a:latin typeface="맑은 고딕" pitchFamily="50" charset="-127"/>
                  <a:cs typeface="Arial" panose="020B0604020202020204" pitchFamily="34" charset="0"/>
                </a:rPr>
                <a:t> 캐릭터 외형 주요 특징</a:t>
              </a:r>
              <a:endParaRPr kumimoji="1" lang="en-US" altLang="ko-KR" sz="24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1" name="TextBox 20"/>
            <p:cNvSpPr txBox="1"/>
            <p:nvPr/>
          </p:nvSpPr>
          <p:spPr>
            <a:xfrm>
              <a:off x="1110924" y="616910"/>
              <a:ext cx="184597" cy="253845"/>
            </a:xfrm>
            <a:prstGeom prst="rect">
              <a:avLst/>
            </a:prstGeom>
            <a:noFill/>
          </p:spPr>
          <p:txBody>
            <a:bodyPr wrap="none" lIns="91374" tIns="45685" rIns="91374" bIns="45685">
              <a:spAutoFit/>
            </a:bodyPr>
            <a:lstStyle/>
            <a:p>
              <a:pPr defTabSz="912813" fontAlgn="base">
                <a:spcBef>
                  <a:spcPts val="600"/>
                </a:spcBef>
                <a:spcAft>
                  <a:spcPct val="0"/>
                </a:spcAft>
                <a:defRPr/>
              </a:pPr>
              <a:endParaRPr kumimoji="1" lang="en-US" altLang="ko-KR" sz="105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grpSp>
      <p:sp>
        <p:nvSpPr>
          <p:cNvPr id="22" name="TextBox 21"/>
          <p:cNvSpPr txBox="1"/>
          <p:nvPr/>
        </p:nvSpPr>
        <p:spPr>
          <a:xfrm>
            <a:off x="199747" y="465691"/>
            <a:ext cx="540399"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en-US" altLang="ko-KR" sz="2400" b="1" dirty="0">
                <a:ln>
                  <a:solidFill>
                    <a:schemeClr val="bg1">
                      <a:lumMod val="85000"/>
                      <a:alpha val="0"/>
                    </a:schemeClr>
                  </a:solidFill>
                </a:ln>
                <a:solidFill>
                  <a:schemeClr val="bg1"/>
                </a:solidFill>
                <a:latin typeface="맑은 고딕" pitchFamily="50" charset="-127"/>
                <a:ea typeface="맑은 고딕" pitchFamily="50" charset="-127"/>
                <a:cs typeface="Arial" panose="020B0604020202020204" pitchFamily="34" charset="0"/>
              </a:rPr>
              <a:t>04</a:t>
            </a:r>
          </a:p>
        </p:txBody>
      </p:sp>
      <p:sp>
        <p:nvSpPr>
          <p:cNvPr id="25" name="TextBox 24"/>
          <p:cNvSpPr txBox="1"/>
          <p:nvPr/>
        </p:nvSpPr>
        <p:spPr>
          <a:xfrm>
            <a:off x="3160204" y="1874006"/>
            <a:ext cx="2119921" cy="53853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갈색 머리</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투 </a:t>
            </a:r>
            <a:r>
              <a:rPr kumimoji="1" lang="ko-KR" altLang="en-US" sz="1200" dirty="0" err="1">
                <a:ln>
                  <a:solidFill>
                    <a:schemeClr val="bg1">
                      <a:lumMod val="85000"/>
                      <a:alpha val="0"/>
                    </a:schemeClr>
                  </a:solidFill>
                </a:ln>
                <a:solidFill>
                  <a:srgbClr val="4B465E"/>
                </a:solidFill>
                <a:latin typeface="맑은 고딕" pitchFamily="50" charset="-127"/>
                <a:cs typeface="Arial" panose="020B0604020202020204" pitchFamily="34" charset="0"/>
              </a:rPr>
              <a:t>블럭</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 펌 한 듯한 느낌</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6" name="TextBox 25"/>
          <p:cNvSpPr txBox="1"/>
          <p:nvPr/>
        </p:nvSpPr>
        <p:spPr>
          <a:xfrm>
            <a:off x="3160202" y="1504745"/>
            <a:ext cx="2847034" cy="338484"/>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sz="1600" b="1" dirty="0">
                <a:ln>
                  <a:solidFill>
                    <a:schemeClr val="bg1">
                      <a:lumMod val="85000"/>
                      <a:alpha val="0"/>
                    </a:schemeClr>
                  </a:solidFill>
                </a:ln>
                <a:solidFill>
                  <a:srgbClr val="4B465E"/>
                </a:solidFill>
                <a:latin typeface="맑은 고딕" pitchFamily="50" charset="-127"/>
                <a:cs typeface="Arial" panose="020B0604020202020204" pitchFamily="34" charset="0"/>
              </a:rPr>
              <a:t>헤어</a:t>
            </a:r>
            <a:endParaRPr kumimoji="1" lang="en-US" altLang="ko-KR" sz="16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8" name="TextBox 27"/>
          <p:cNvSpPr txBox="1"/>
          <p:nvPr/>
        </p:nvSpPr>
        <p:spPr>
          <a:xfrm>
            <a:off x="8560302" y="1650318"/>
            <a:ext cx="2847034" cy="338484"/>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sz="1600" b="1" dirty="0">
                <a:ln>
                  <a:solidFill>
                    <a:schemeClr val="bg1">
                      <a:lumMod val="85000"/>
                      <a:alpha val="0"/>
                    </a:schemeClr>
                  </a:solidFill>
                </a:ln>
                <a:solidFill>
                  <a:srgbClr val="4B465E"/>
                </a:solidFill>
                <a:latin typeface="맑은 고딕" pitchFamily="50" charset="-127"/>
                <a:cs typeface="Arial" panose="020B0604020202020204" pitchFamily="34" charset="0"/>
              </a:rPr>
              <a:t>의상</a:t>
            </a:r>
            <a:endParaRPr kumimoji="1" lang="en-US" altLang="ko-KR" sz="16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9" name="TextBox 28"/>
          <p:cNvSpPr txBox="1"/>
          <p:nvPr/>
        </p:nvSpPr>
        <p:spPr>
          <a:xfrm>
            <a:off x="2764524" y="4747419"/>
            <a:ext cx="2724359" cy="907870"/>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무기는 활과 쌍 단검 사용</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평소에는 원거리에서 활을 사용하지만</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 </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화살이 떨어질 경우 쌍 단검 사용</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0" name="TextBox 29"/>
          <p:cNvSpPr txBox="1"/>
          <p:nvPr/>
        </p:nvSpPr>
        <p:spPr>
          <a:xfrm>
            <a:off x="2524021" y="4296259"/>
            <a:ext cx="2847034" cy="338484"/>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sz="1600" b="1" dirty="0">
                <a:ln>
                  <a:solidFill>
                    <a:schemeClr val="bg1">
                      <a:lumMod val="85000"/>
                      <a:alpha val="0"/>
                    </a:schemeClr>
                  </a:solidFill>
                </a:ln>
                <a:solidFill>
                  <a:srgbClr val="4B465E"/>
                </a:solidFill>
                <a:latin typeface="맑은 고딕" pitchFamily="50" charset="-127"/>
                <a:cs typeface="Arial" panose="020B0604020202020204" pitchFamily="34" charset="0"/>
              </a:rPr>
              <a:t>무기</a:t>
            </a:r>
            <a:endParaRPr kumimoji="1" lang="en-US" altLang="ko-KR" sz="16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1" name="TextBox 30"/>
          <p:cNvSpPr txBox="1"/>
          <p:nvPr/>
        </p:nvSpPr>
        <p:spPr>
          <a:xfrm>
            <a:off x="8433717" y="4706696"/>
            <a:ext cx="3316934" cy="80014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가죽 장화</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고동색</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길이는 발목 덮을 정도</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워커와 비슷한 느낌</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2" name="TextBox 31"/>
          <p:cNvSpPr txBox="1"/>
          <p:nvPr/>
        </p:nvSpPr>
        <p:spPr>
          <a:xfrm>
            <a:off x="8433715" y="4337435"/>
            <a:ext cx="2847034" cy="338484"/>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sz="1600" b="1" dirty="0">
                <a:ln>
                  <a:solidFill>
                    <a:schemeClr val="bg1">
                      <a:lumMod val="85000"/>
                      <a:alpha val="0"/>
                    </a:schemeClr>
                  </a:solidFill>
                </a:ln>
                <a:solidFill>
                  <a:srgbClr val="4B465E"/>
                </a:solidFill>
                <a:latin typeface="맑은 고딕" pitchFamily="50" charset="-127"/>
                <a:cs typeface="Arial" panose="020B0604020202020204" pitchFamily="34" charset="0"/>
              </a:rPr>
              <a:t>신발</a:t>
            </a:r>
            <a:endParaRPr kumimoji="1" lang="en-US" altLang="ko-KR" sz="16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pic>
        <p:nvPicPr>
          <p:cNvPr id="4" name="그림 3"/>
          <p:cNvPicPr>
            <a:picLocks noChangeAspect="1"/>
          </p:cNvPicPr>
          <p:nvPr/>
        </p:nvPicPr>
        <p:blipFill>
          <a:blip r:embed="rId2"/>
          <a:stretch>
            <a:fillRect/>
          </a:stretch>
        </p:blipFill>
        <p:spPr>
          <a:xfrm>
            <a:off x="5398828" y="410198"/>
            <a:ext cx="2119921" cy="5345100"/>
          </a:xfrm>
          <a:prstGeom prst="rect">
            <a:avLst/>
          </a:prstGeom>
        </p:spPr>
      </p:pic>
      <p:cxnSp>
        <p:nvCxnSpPr>
          <p:cNvPr id="23" name="직선 화살표 연결선 22"/>
          <p:cNvCxnSpPr/>
          <p:nvPr/>
        </p:nvCxnSpPr>
        <p:spPr>
          <a:xfrm flipH="1">
            <a:off x="4265328" y="978499"/>
            <a:ext cx="2063184" cy="690945"/>
          </a:xfrm>
          <a:prstGeom prst="straightConnector1">
            <a:avLst/>
          </a:prstGeom>
          <a:ln w="15875">
            <a:solidFill>
              <a:srgbClr val="55CFD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33" name="직선 화살표 연결선 32"/>
          <p:cNvCxnSpPr/>
          <p:nvPr/>
        </p:nvCxnSpPr>
        <p:spPr>
          <a:xfrm flipH="1">
            <a:off x="4238512" y="3676034"/>
            <a:ext cx="1925166" cy="846032"/>
          </a:xfrm>
          <a:prstGeom prst="straightConnector1">
            <a:avLst/>
          </a:prstGeom>
          <a:ln w="15875">
            <a:solidFill>
              <a:srgbClr val="55CFD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34" name="직선 화살표 연결선 33"/>
          <p:cNvCxnSpPr>
            <a:endCxn id="28" idx="1"/>
          </p:cNvCxnSpPr>
          <p:nvPr/>
        </p:nvCxnSpPr>
        <p:spPr>
          <a:xfrm flipV="1">
            <a:off x="6650562" y="1819560"/>
            <a:ext cx="1909740" cy="770031"/>
          </a:xfrm>
          <a:prstGeom prst="straightConnector1">
            <a:avLst/>
          </a:prstGeom>
          <a:ln w="15875">
            <a:solidFill>
              <a:srgbClr val="55CFD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a:endCxn id="32" idx="1"/>
          </p:cNvCxnSpPr>
          <p:nvPr/>
        </p:nvCxnSpPr>
        <p:spPr>
          <a:xfrm flipV="1">
            <a:off x="6768118" y="4506677"/>
            <a:ext cx="1665597" cy="473719"/>
          </a:xfrm>
          <a:prstGeom prst="straightConnector1">
            <a:avLst/>
          </a:prstGeom>
          <a:ln w="15875">
            <a:solidFill>
              <a:srgbClr val="55CFD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1EF6F680-30C6-458F-8D37-A12934998007}"/>
              </a:ext>
            </a:extLst>
          </p:cNvPr>
          <p:cNvPicPr>
            <a:picLocks noChangeAspect="1"/>
          </p:cNvPicPr>
          <p:nvPr/>
        </p:nvPicPr>
        <p:blipFill>
          <a:blip r:embed="rId3"/>
          <a:stretch>
            <a:fillRect/>
          </a:stretch>
        </p:blipFill>
        <p:spPr>
          <a:xfrm>
            <a:off x="1151684" y="1201217"/>
            <a:ext cx="1708835" cy="2563253"/>
          </a:xfrm>
          <a:prstGeom prst="rect">
            <a:avLst/>
          </a:prstGeom>
        </p:spPr>
      </p:pic>
      <p:sp>
        <p:nvSpPr>
          <p:cNvPr id="36" name="TextBox 35">
            <a:extLst>
              <a:ext uri="{FF2B5EF4-FFF2-40B4-BE49-F238E27FC236}">
                <a16:creationId xmlns:a16="http://schemas.microsoft.com/office/drawing/2014/main" id="{58E8613C-794A-453A-8575-2259CCDD8F3C}"/>
              </a:ext>
            </a:extLst>
          </p:cNvPr>
          <p:cNvSpPr txBox="1"/>
          <p:nvPr/>
        </p:nvSpPr>
        <p:spPr>
          <a:xfrm>
            <a:off x="8494586" y="2239456"/>
            <a:ext cx="3316934" cy="106175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가죽 롱 코트</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검은 색 계열</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면으로 된 셔츠</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하얀색</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검은 면 바지</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err="1">
                <a:ln>
                  <a:solidFill>
                    <a:schemeClr val="bg1">
                      <a:lumMod val="85000"/>
                      <a:alpha val="0"/>
                    </a:schemeClr>
                  </a:solidFill>
                </a:ln>
                <a:solidFill>
                  <a:srgbClr val="4B465E"/>
                </a:solidFill>
                <a:latin typeface="맑은 고딕" pitchFamily="50" charset="-127"/>
                <a:cs typeface="Arial" panose="020B0604020202020204" pitchFamily="34" charset="0"/>
              </a:rPr>
              <a:t>어새신크리드</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 캐릭터에서 후드만 벗은 느낌</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pic>
        <p:nvPicPr>
          <p:cNvPr id="3" name="그림 2">
            <a:extLst>
              <a:ext uri="{FF2B5EF4-FFF2-40B4-BE49-F238E27FC236}">
                <a16:creationId xmlns:a16="http://schemas.microsoft.com/office/drawing/2014/main" id="{C5702FB0-9F98-4ECB-8DAE-12145504BAB2}"/>
              </a:ext>
            </a:extLst>
          </p:cNvPr>
          <p:cNvPicPr>
            <a:picLocks noChangeAspect="1"/>
          </p:cNvPicPr>
          <p:nvPr/>
        </p:nvPicPr>
        <p:blipFill>
          <a:blip r:embed="rId4"/>
          <a:stretch>
            <a:fillRect/>
          </a:stretch>
        </p:blipFill>
        <p:spPr>
          <a:xfrm>
            <a:off x="10153053" y="196445"/>
            <a:ext cx="1228540" cy="1853701"/>
          </a:xfrm>
          <a:prstGeom prst="rect">
            <a:avLst/>
          </a:prstGeom>
        </p:spPr>
      </p:pic>
      <p:pic>
        <p:nvPicPr>
          <p:cNvPr id="5" name="그림 4">
            <a:extLst>
              <a:ext uri="{FF2B5EF4-FFF2-40B4-BE49-F238E27FC236}">
                <a16:creationId xmlns:a16="http://schemas.microsoft.com/office/drawing/2014/main" id="{0314092C-820F-47FE-96A4-BD51D609B0B8}"/>
              </a:ext>
            </a:extLst>
          </p:cNvPr>
          <p:cNvPicPr>
            <a:picLocks noChangeAspect="1"/>
          </p:cNvPicPr>
          <p:nvPr/>
        </p:nvPicPr>
        <p:blipFill>
          <a:blip r:embed="rId5"/>
          <a:stretch>
            <a:fillRect/>
          </a:stretch>
        </p:blipFill>
        <p:spPr>
          <a:xfrm>
            <a:off x="240571" y="4341459"/>
            <a:ext cx="1202274" cy="1760105"/>
          </a:xfrm>
          <a:prstGeom prst="rect">
            <a:avLst/>
          </a:prstGeom>
        </p:spPr>
      </p:pic>
      <p:pic>
        <p:nvPicPr>
          <p:cNvPr id="6" name="그림 5">
            <a:extLst>
              <a:ext uri="{FF2B5EF4-FFF2-40B4-BE49-F238E27FC236}">
                <a16:creationId xmlns:a16="http://schemas.microsoft.com/office/drawing/2014/main" id="{97FA2782-DBBE-4688-A16E-A1EE4D73DDB3}"/>
              </a:ext>
            </a:extLst>
          </p:cNvPr>
          <p:cNvPicPr>
            <a:picLocks noChangeAspect="1"/>
          </p:cNvPicPr>
          <p:nvPr/>
        </p:nvPicPr>
        <p:blipFill>
          <a:blip r:embed="rId6"/>
          <a:stretch>
            <a:fillRect/>
          </a:stretch>
        </p:blipFill>
        <p:spPr>
          <a:xfrm>
            <a:off x="1641842" y="4328077"/>
            <a:ext cx="820462" cy="1764434"/>
          </a:xfrm>
          <a:prstGeom prst="rect">
            <a:avLst/>
          </a:prstGeom>
        </p:spPr>
      </p:pic>
      <p:pic>
        <p:nvPicPr>
          <p:cNvPr id="11" name="그림 10">
            <a:extLst>
              <a:ext uri="{FF2B5EF4-FFF2-40B4-BE49-F238E27FC236}">
                <a16:creationId xmlns:a16="http://schemas.microsoft.com/office/drawing/2014/main" id="{9635C80D-3321-44EA-9321-C0703A2983F3}"/>
              </a:ext>
            </a:extLst>
          </p:cNvPr>
          <p:cNvPicPr>
            <a:picLocks noChangeAspect="1"/>
          </p:cNvPicPr>
          <p:nvPr/>
        </p:nvPicPr>
        <p:blipFill>
          <a:blip r:embed="rId7"/>
          <a:stretch>
            <a:fillRect/>
          </a:stretch>
        </p:blipFill>
        <p:spPr>
          <a:xfrm>
            <a:off x="10425767" y="3736198"/>
            <a:ext cx="1525662" cy="2034216"/>
          </a:xfrm>
          <a:prstGeom prst="rect">
            <a:avLst/>
          </a:prstGeom>
        </p:spPr>
      </p:pic>
    </p:spTree>
    <p:extLst>
      <p:ext uri="{BB962C8B-B14F-4D97-AF65-F5344CB8AC3E}">
        <p14:creationId xmlns:p14="http://schemas.microsoft.com/office/powerpoint/2010/main" val="2949117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0" y="6367204"/>
            <a:ext cx="12192000" cy="475861"/>
          </a:xfrm>
          <a:prstGeom prst="rect">
            <a:avLst/>
          </a:prstGeom>
          <a:solidFill>
            <a:srgbClr val="9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다이아몬드 17"/>
          <p:cNvSpPr/>
          <p:nvPr/>
        </p:nvSpPr>
        <p:spPr>
          <a:xfrm>
            <a:off x="521264" y="410198"/>
            <a:ext cx="564022" cy="564022"/>
          </a:xfrm>
          <a:prstGeom prst="diamond">
            <a:avLst/>
          </a:prstGeom>
          <a:solidFill>
            <a:srgbClr val="55C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그룹 18"/>
          <p:cNvGrpSpPr/>
          <p:nvPr/>
        </p:nvGrpSpPr>
        <p:grpSpPr>
          <a:xfrm>
            <a:off x="1110924" y="468483"/>
            <a:ext cx="4353944" cy="484642"/>
            <a:chOff x="1110924" y="386113"/>
            <a:chExt cx="4353944" cy="484642"/>
          </a:xfrm>
        </p:grpSpPr>
        <p:sp>
          <p:nvSpPr>
            <p:cNvPr id="20" name="TextBox 19"/>
            <p:cNvSpPr txBox="1"/>
            <p:nvPr/>
          </p:nvSpPr>
          <p:spPr>
            <a:xfrm>
              <a:off x="1110924" y="386113"/>
              <a:ext cx="4353944"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ko-KR" altLang="en-US" sz="2400" b="1" dirty="0">
                  <a:ln>
                    <a:solidFill>
                      <a:schemeClr val="bg1">
                        <a:lumMod val="85000"/>
                        <a:alpha val="0"/>
                      </a:schemeClr>
                    </a:solidFill>
                  </a:ln>
                  <a:solidFill>
                    <a:srgbClr val="4B465E"/>
                  </a:solidFill>
                  <a:latin typeface="맑은 고딕" pitchFamily="50" charset="-127"/>
                  <a:cs typeface="Arial" panose="020B0604020202020204" pitchFamily="34" charset="0"/>
                </a:rPr>
                <a:t>작은 그림 </a:t>
              </a:r>
              <a:r>
                <a:rPr kumimoji="1" lang="en-US" altLang="ko-KR" sz="2400" b="1" dirty="0">
                  <a:ln>
                    <a:solidFill>
                      <a:schemeClr val="bg1">
                        <a:lumMod val="85000"/>
                        <a:alpha val="0"/>
                      </a:schemeClr>
                    </a:solidFill>
                  </a:ln>
                  <a:solidFill>
                    <a:srgbClr val="4B465E"/>
                  </a:solidFill>
                  <a:latin typeface="맑은 고딕" pitchFamily="50" charset="-127"/>
                  <a:cs typeface="Arial" panose="020B0604020202020204" pitchFamily="34" charset="0"/>
                </a:rPr>
                <a:t>– </a:t>
              </a:r>
              <a:r>
                <a:rPr kumimoji="1" lang="ko-KR" altLang="en-US" sz="2400" b="1" dirty="0">
                  <a:ln>
                    <a:solidFill>
                      <a:schemeClr val="bg1">
                        <a:lumMod val="85000"/>
                        <a:alpha val="0"/>
                      </a:schemeClr>
                    </a:solidFill>
                  </a:ln>
                  <a:solidFill>
                    <a:srgbClr val="4B465E"/>
                  </a:solidFill>
                  <a:latin typeface="맑은 고딕" pitchFamily="50" charset="-127"/>
                  <a:cs typeface="Arial" panose="020B0604020202020204" pitchFamily="34" charset="0"/>
                </a:rPr>
                <a:t>얼굴</a:t>
              </a:r>
              <a:r>
                <a:rPr kumimoji="1" lang="en-US" altLang="ko-KR" sz="2400" b="1" dirty="0">
                  <a:ln>
                    <a:solidFill>
                      <a:schemeClr val="bg1">
                        <a:lumMod val="85000"/>
                        <a:alpha val="0"/>
                      </a:schemeClr>
                    </a:solidFill>
                  </a:ln>
                  <a:solidFill>
                    <a:srgbClr val="4B465E"/>
                  </a:solidFill>
                  <a:latin typeface="맑은 고딕" pitchFamily="50" charset="-127"/>
                  <a:cs typeface="Arial" panose="020B0604020202020204" pitchFamily="34" charset="0"/>
                </a:rPr>
                <a:t>, </a:t>
              </a:r>
              <a:r>
                <a:rPr kumimoji="1" lang="ko-KR" altLang="en-US" sz="2400" b="1" dirty="0">
                  <a:ln>
                    <a:solidFill>
                      <a:schemeClr val="bg1">
                        <a:lumMod val="85000"/>
                        <a:alpha val="0"/>
                      </a:schemeClr>
                    </a:solidFill>
                  </a:ln>
                  <a:solidFill>
                    <a:srgbClr val="4B465E"/>
                  </a:solidFill>
                  <a:latin typeface="맑은 고딕" pitchFamily="50" charset="-127"/>
                  <a:cs typeface="Arial" panose="020B0604020202020204" pitchFamily="34" charset="0"/>
                </a:rPr>
                <a:t>체형 비주얼</a:t>
              </a:r>
              <a:endParaRPr kumimoji="1" lang="en-US" altLang="ko-KR" sz="24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1" name="TextBox 20"/>
            <p:cNvSpPr txBox="1"/>
            <p:nvPr/>
          </p:nvSpPr>
          <p:spPr>
            <a:xfrm>
              <a:off x="1110924" y="616910"/>
              <a:ext cx="184597" cy="253845"/>
            </a:xfrm>
            <a:prstGeom prst="rect">
              <a:avLst/>
            </a:prstGeom>
            <a:noFill/>
          </p:spPr>
          <p:txBody>
            <a:bodyPr wrap="none" lIns="91374" tIns="45685" rIns="91374" bIns="45685">
              <a:spAutoFit/>
            </a:bodyPr>
            <a:lstStyle/>
            <a:p>
              <a:pPr defTabSz="912813" fontAlgn="base">
                <a:spcBef>
                  <a:spcPts val="600"/>
                </a:spcBef>
                <a:spcAft>
                  <a:spcPct val="0"/>
                </a:spcAft>
                <a:defRPr/>
              </a:pPr>
              <a:endParaRPr kumimoji="1" lang="en-US" altLang="ko-KR" sz="105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grpSp>
      <p:sp>
        <p:nvSpPr>
          <p:cNvPr id="22" name="TextBox 21"/>
          <p:cNvSpPr txBox="1"/>
          <p:nvPr/>
        </p:nvSpPr>
        <p:spPr>
          <a:xfrm>
            <a:off x="536854" y="451302"/>
            <a:ext cx="540399"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en-US" altLang="ko-KR" sz="2400" b="1" dirty="0">
                <a:ln>
                  <a:solidFill>
                    <a:schemeClr val="bg1">
                      <a:lumMod val="85000"/>
                      <a:alpha val="0"/>
                    </a:schemeClr>
                  </a:solidFill>
                </a:ln>
                <a:solidFill>
                  <a:schemeClr val="bg1"/>
                </a:solidFill>
                <a:latin typeface="맑은 고딕" pitchFamily="50" charset="-127"/>
                <a:ea typeface="맑은 고딕" pitchFamily="50" charset="-127"/>
                <a:cs typeface="Arial" panose="020B0604020202020204" pitchFamily="34" charset="0"/>
              </a:rPr>
              <a:t>04</a:t>
            </a:r>
          </a:p>
        </p:txBody>
      </p:sp>
      <p:sp>
        <p:nvSpPr>
          <p:cNvPr id="25" name="TextBox 24"/>
          <p:cNvSpPr txBox="1"/>
          <p:nvPr/>
        </p:nvSpPr>
        <p:spPr>
          <a:xfrm>
            <a:off x="8723214" y="1826435"/>
            <a:ext cx="3468786" cy="106175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갈색 머리 </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 </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반 곱슬 </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 </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투 </a:t>
            </a:r>
            <a:r>
              <a:rPr kumimoji="1" lang="ko-KR" altLang="en-US" sz="1200" dirty="0" err="1">
                <a:ln>
                  <a:solidFill>
                    <a:schemeClr val="bg1">
                      <a:lumMod val="85000"/>
                      <a:alpha val="0"/>
                    </a:schemeClr>
                  </a:solidFill>
                </a:ln>
                <a:solidFill>
                  <a:srgbClr val="4B465E"/>
                </a:solidFill>
                <a:latin typeface="맑은 고딕" pitchFamily="50" charset="-127"/>
                <a:cs typeface="Arial" panose="020B0604020202020204" pitchFamily="34" charset="0"/>
              </a:rPr>
              <a:t>블럭</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장난기 넘치는 표정</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갈색 눈동자</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귀에 귀고리를 많이 함</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6" name="TextBox 25"/>
          <p:cNvSpPr txBox="1"/>
          <p:nvPr/>
        </p:nvSpPr>
        <p:spPr>
          <a:xfrm>
            <a:off x="8595217" y="1455997"/>
            <a:ext cx="2847034" cy="338484"/>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sz="1600" b="1" dirty="0">
                <a:ln>
                  <a:solidFill>
                    <a:schemeClr val="bg1">
                      <a:lumMod val="85000"/>
                      <a:alpha val="0"/>
                    </a:schemeClr>
                  </a:solidFill>
                </a:ln>
                <a:solidFill>
                  <a:srgbClr val="4B465E"/>
                </a:solidFill>
                <a:latin typeface="맑은 고딕" pitchFamily="50" charset="-127"/>
                <a:cs typeface="Arial" panose="020B0604020202020204" pitchFamily="34" charset="0"/>
              </a:rPr>
              <a:t>얼굴</a:t>
            </a:r>
            <a:endParaRPr kumimoji="1" lang="en-US" altLang="ko-KR" sz="16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7" name="TextBox 26"/>
          <p:cNvSpPr txBox="1"/>
          <p:nvPr/>
        </p:nvSpPr>
        <p:spPr>
          <a:xfrm>
            <a:off x="8723214" y="4489306"/>
            <a:ext cx="3316934" cy="80014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키</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 </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약 </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167cm</a:t>
            </a: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체중</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 57kg</a:t>
            </a: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전체적으로 마른 체형</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8" name="TextBox 27"/>
          <p:cNvSpPr txBox="1"/>
          <p:nvPr/>
        </p:nvSpPr>
        <p:spPr>
          <a:xfrm>
            <a:off x="8723214" y="3997579"/>
            <a:ext cx="2847034" cy="338484"/>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sz="1600" b="1" dirty="0">
                <a:ln>
                  <a:solidFill>
                    <a:schemeClr val="bg1">
                      <a:lumMod val="85000"/>
                      <a:alpha val="0"/>
                    </a:schemeClr>
                  </a:solidFill>
                </a:ln>
                <a:solidFill>
                  <a:srgbClr val="4B465E"/>
                </a:solidFill>
                <a:latin typeface="맑은 고딕" pitchFamily="50" charset="-127"/>
                <a:cs typeface="Arial" panose="020B0604020202020204" pitchFamily="34" charset="0"/>
              </a:rPr>
              <a:t>체구</a:t>
            </a:r>
            <a:endParaRPr kumimoji="1" lang="en-US" altLang="ko-KR" sz="16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pic>
        <p:nvPicPr>
          <p:cNvPr id="3" name="그림 2">
            <a:extLst>
              <a:ext uri="{FF2B5EF4-FFF2-40B4-BE49-F238E27FC236}">
                <a16:creationId xmlns:a16="http://schemas.microsoft.com/office/drawing/2014/main" id="{A6EDC199-7946-45FA-A8BD-32F049251804}"/>
              </a:ext>
            </a:extLst>
          </p:cNvPr>
          <p:cNvPicPr>
            <a:picLocks noChangeAspect="1"/>
          </p:cNvPicPr>
          <p:nvPr/>
        </p:nvPicPr>
        <p:blipFill>
          <a:blip r:embed="rId2"/>
          <a:stretch>
            <a:fillRect/>
          </a:stretch>
        </p:blipFill>
        <p:spPr>
          <a:xfrm>
            <a:off x="5677162" y="1455997"/>
            <a:ext cx="2781430" cy="4169166"/>
          </a:xfrm>
          <a:prstGeom prst="rect">
            <a:avLst/>
          </a:prstGeom>
        </p:spPr>
      </p:pic>
      <p:pic>
        <p:nvPicPr>
          <p:cNvPr id="6" name="그림 5">
            <a:extLst>
              <a:ext uri="{FF2B5EF4-FFF2-40B4-BE49-F238E27FC236}">
                <a16:creationId xmlns:a16="http://schemas.microsoft.com/office/drawing/2014/main" id="{60F38979-9075-454C-B32A-44F2D9947938}"/>
              </a:ext>
            </a:extLst>
          </p:cNvPr>
          <p:cNvPicPr>
            <a:picLocks noChangeAspect="1"/>
          </p:cNvPicPr>
          <p:nvPr/>
        </p:nvPicPr>
        <p:blipFill>
          <a:blip r:embed="rId3"/>
          <a:stretch>
            <a:fillRect/>
          </a:stretch>
        </p:blipFill>
        <p:spPr>
          <a:xfrm>
            <a:off x="2813614" y="1455997"/>
            <a:ext cx="2781430" cy="4219425"/>
          </a:xfrm>
          <a:prstGeom prst="rect">
            <a:avLst/>
          </a:prstGeom>
        </p:spPr>
      </p:pic>
      <p:pic>
        <p:nvPicPr>
          <p:cNvPr id="23" name="그림 22">
            <a:extLst>
              <a:ext uri="{FF2B5EF4-FFF2-40B4-BE49-F238E27FC236}">
                <a16:creationId xmlns:a16="http://schemas.microsoft.com/office/drawing/2014/main" id="{E6D31A72-60BF-427E-8C7D-B16FA0049F0C}"/>
              </a:ext>
            </a:extLst>
          </p:cNvPr>
          <p:cNvPicPr>
            <a:picLocks noChangeAspect="1"/>
          </p:cNvPicPr>
          <p:nvPr/>
        </p:nvPicPr>
        <p:blipFill>
          <a:blip r:embed="rId4"/>
          <a:stretch>
            <a:fillRect/>
          </a:stretch>
        </p:blipFill>
        <p:spPr>
          <a:xfrm>
            <a:off x="348804" y="1506754"/>
            <a:ext cx="2253890" cy="4118409"/>
          </a:xfrm>
          <a:prstGeom prst="rect">
            <a:avLst/>
          </a:prstGeom>
        </p:spPr>
      </p:pic>
    </p:spTree>
    <p:extLst>
      <p:ext uri="{BB962C8B-B14F-4D97-AF65-F5344CB8AC3E}">
        <p14:creationId xmlns:p14="http://schemas.microsoft.com/office/powerpoint/2010/main" val="1467976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0" y="6382139"/>
            <a:ext cx="12192000" cy="475861"/>
          </a:xfrm>
          <a:prstGeom prst="rect">
            <a:avLst/>
          </a:prstGeom>
          <a:solidFill>
            <a:srgbClr val="9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다이아몬드 8"/>
          <p:cNvSpPr/>
          <p:nvPr/>
        </p:nvSpPr>
        <p:spPr>
          <a:xfrm>
            <a:off x="521264" y="410198"/>
            <a:ext cx="564022" cy="564022"/>
          </a:xfrm>
          <a:prstGeom prst="diamond">
            <a:avLst/>
          </a:prstGeom>
          <a:solidFill>
            <a:srgbClr val="55C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p:cNvGrpSpPr/>
          <p:nvPr/>
        </p:nvGrpSpPr>
        <p:grpSpPr>
          <a:xfrm>
            <a:off x="1110924" y="468483"/>
            <a:ext cx="1524643" cy="484642"/>
            <a:chOff x="1110924" y="386113"/>
            <a:chExt cx="1524643" cy="484642"/>
          </a:xfrm>
        </p:grpSpPr>
        <p:sp>
          <p:nvSpPr>
            <p:cNvPr id="11" name="TextBox 10"/>
            <p:cNvSpPr txBox="1"/>
            <p:nvPr/>
          </p:nvSpPr>
          <p:spPr>
            <a:xfrm>
              <a:off x="1110924" y="386113"/>
              <a:ext cx="1524643"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ko-KR" altLang="en-US" sz="2400" b="1" dirty="0">
                  <a:ln>
                    <a:solidFill>
                      <a:schemeClr val="bg1">
                        <a:lumMod val="85000"/>
                        <a:alpha val="0"/>
                      </a:schemeClr>
                    </a:solidFill>
                  </a:ln>
                  <a:solidFill>
                    <a:srgbClr val="4B465E"/>
                  </a:solidFill>
                  <a:latin typeface="맑은 고딕" pitchFamily="50" charset="-127"/>
                  <a:cs typeface="Arial" panose="020B0604020202020204" pitchFamily="34" charset="0"/>
                </a:rPr>
                <a:t>기타 특징</a:t>
              </a:r>
              <a:endParaRPr kumimoji="1" lang="en-US" altLang="ko-KR" sz="24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12" name="TextBox 11"/>
            <p:cNvSpPr txBox="1"/>
            <p:nvPr/>
          </p:nvSpPr>
          <p:spPr>
            <a:xfrm>
              <a:off x="1110924" y="616910"/>
              <a:ext cx="184597" cy="253845"/>
            </a:xfrm>
            <a:prstGeom prst="rect">
              <a:avLst/>
            </a:prstGeom>
            <a:noFill/>
          </p:spPr>
          <p:txBody>
            <a:bodyPr wrap="none" lIns="91374" tIns="45685" rIns="91374" bIns="45685">
              <a:spAutoFit/>
            </a:bodyPr>
            <a:lstStyle/>
            <a:p>
              <a:pPr defTabSz="912813" fontAlgn="base">
                <a:spcBef>
                  <a:spcPts val="600"/>
                </a:spcBef>
                <a:spcAft>
                  <a:spcPct val="0"/>
                </a:spcAft>
                <a:defRPr/>
              </a:pPr>
              <a:endParaRPr kumimoji="1" lang="en-US" altLang="ko-KR" sz="105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grpSp>
      <p:sp>
        <p:nvSpPr>
          <p:cNvPr id="13" name="TextBox 12"/>
          <p:cNvSpPr txBox="1"/>
          <p:nvPr/>
        </p:nvSpPr>
        <p:spPr>
          <a:xfrm>
            <a:off x="536854" y="451302"/>
            <a:ext cx="540399"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en-US" altLang="ko-KR" sz="2400" b="1" dirty="0">
                <a:ln>
                  <a:solidFill>
                    <a:schemeClr val="bg1">
                      <a:lumMod val="85000"/>
                      <a:alpha val="0"/>
                    </a:schemeClr>
                  </a:solidFill>
                </a:ln>
                <a:solidFill>
                  <a:schemeClr val="bg1"/>
                </a:solidFill>
                <a:latin typeface="맑은 고딕" pitchFamily="50" charset="-127"/>
                <a:ea typeface="맑은 고딕" pitchFamily="50" charset="-127"/>
                <a:cs typeface="Arial" panose="020B0604020202020204" pitchFamily="34" charset="0"/>
              </a:rPr>
              <a:t>04</a:t>
            </a:r>
          </a:p>
        </p:txBody>
      </p:sp>
      <p:sp>
        <p:nvSpPr>
          <p:cNvPr id="15" name="TextBox 14"/>
          <p:cNvSpPr txBox="1"/>
          <p:nvPr/>
        </p:nvSpPr>
        <p:spPr>
          <a:xfrm>
            <a:off x="609721" y="4471292"/>
            <a:ext cx="2260880" cy="513596"/>
          </a:xfrm>
          <a:prstGeom prst="rect">
            <a:avLst/>
          </a:prstGeom>
          <a:noFill/>
        </p:spPr>
        <p:txBody>
          <a:bodyPr wrap="square" lIns="91374" tIns="45685" rIns="91374" bIns="45685">
            <a:spAutoFit/>
          </a:bodyPr>
          <a:lstStyle/>
          <a:p>
            <a:pPr algn="ctr" defTabSz="912813" fontAlgn="base">
              <a:lnSpc>
                <a:spcPct val="120000"/>
              </a:lnSpc>
              <a:spcBef>
                <a:spcPts val="600"/>
              </a:spcBef>
              <a:spcAft>
                <a:spcPct val="0"/>
              </a:spcAft>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어둠의 힘을 받아들인 타락한 성기사의 불길한 기운 상징</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16" name="TextBox 15"/>
          <p:cNvSpPr txBox="1"/>
          <p:nvPr/>
        </p:nvSpPr>
        <p:spPr>
          <a:xfrm>
            <a:off x="1047595" y="3840771"/>
            <a:ext cx="1406021" cy="323095"/>
          </a:xfrm>
          <a:prstGeom prst="rect">
            <a:avLst/>
          </a:prstGeom>
          <a:noFill/>
        </p:spPr>
        <p:txBody>
          <a:bodyPr wrap="none" lIns="91374" tIns="45685" rIns="91374" bIns="45685">
            <a:spAutoFit/>
          </a:bodyPr>
          <a:lstStyle/>
          <a:p>
            <a:pPr algn="ctr" defTabSz="912813" fontAlgn="base">
              <a:spcBef>
                <a:spcPts val="600"/>
              </a:spcBef>
              <a:spcAft>
                <a:spcPct val="0"/>
              </a:spcAft>
              <a:defRPr/>
            </a:pPr>
            <a:r>
              <a:rPr kumimoji="1" lang="ko-KR" altLang="en-US" sz="1500" b="1" dirty="0">
                <a:ln>
                  <a:solidFill>
                    <a:schemeClr val="bg1">
                      <a:lumMod val="85000"/>
                      <a:alpha val="0"/>
                    </a:schemeClr>
                  </a:solidFill>
                </a:ln>
                <a:solidFill>
                  <a:srgbClr val="4B465E"/>
                </a:solidFill>
                <a:latin typeface="맑은 고딕" pitchFamily="50" charset="-127"/>
                <a:cs typeface="Arial" panose="020B0604020202020204" pitchFamily="34" charset="0"/>
              </a:rPr>
              <a:t>검붉은 아우라</a:t>
            </a:r>
            <a:endParaRPr kumimoji="1" lang="en-US" altLang="ko-KR" sz="15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cxnSp>
        <p:nvCxnSpPr>
          <p:cNvPr id="17" name="직선 연결선 16"/>
          <p:cNvCxnSpPr/>
          <p:nvPr/>
        </p:nvCxnSpPr>
        <p:spPr>
          <a:xfrm>
            <a:off x="3376247" y="1426866"/>
            <a:ext cx="0" cy="4500489"/>
          </a:xfrm>
          <a:prstGeom prst="line">
            <a:avLst/>
          </a:prstGeom>
          <a:ln>
            <a:solidFill>
              <a:srgbClr val="55CFD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453392" y="4465759"/>
            <a:ext cx="2548595" cy="735195"/>
          </a:xfrm>
          <a:prstGeom prst="rect">
            <a:avLst/>
          </a:prstGeom>
          <a:noFill/>
        </p:spPr>
        <p:txBody>
          <a:bodyPr wrap="square" lIns="91374" tIns="45685" rIns="91374" bIns="45685">
            <a:spAutoFit/>
          </a:bodyPr>
          <a:lstStyle/>
          <a:p>
            <a:pPr algn="ctr" defTabSz="912813" fontAlgn="base">
              <a:lnSpc>
                <a:spcPct val="120000"/>
              </a:lnSpc>
              <a:spcBef>
                <a:spcPts val="600"/>
              </a:spcBef>
              <a:spcAft>
                <a:spcPct val="0"/>
              </a:spcAft>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어디서 묻었는지는 모르지만 항상 얼굴에 누구의 피인지 모를 피가 묻어 있음</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1" name="TextBox 20"/>
          <p:cNvSpPr txBox="1"/>
          <p:nvPr/>
        </p:nvSpPr>
        <p:spPr>
          <a:xfrm>
            <a:off x="3773429" y="3888222"/>
            <a:ext cx="1925395" cy="323095"/>
          </a:xfrm>
          <a:prstGeom prst="rect">
            <a:avLst/>
          </a:prstGeom>
          <a:noFill/>
        </p:spPr>
        <p:txBody>
          <a:bodyPr wrap="none" lIns="91374" tIns="45685" rIns="91374" bIns="45685">
            <a:spAutoFit/>
          </a:bodyPr>
          <a:lstStyle/>
          <a:p>
            <a:pPr algn="ctr" defTabSz="912813" fontAlgn="base">
              <a:spcBef>
                <a:spcPts val="600"/>
              </a:spcBef>
              <a:spcAft>
                <a:spcPct val="0"/>
              </a:spcAft>
              <a:defRPr/>
            </a:pPr>
            <a:r>
              <a:rPr kumimoji="1" lang="ko-KR" altLang="en-US" sz="1500" b="1" dirty="0">
                <a:ln>
                  <a:solidFill>
                    <a:schemeClr val="bg1">
                      <a:lumMod val="85000"/>
                      <a:alpha val="0"/>
                    </a:schemeClr>
                  </a:solidFill>
                </a:ln>
                <a:solidFill>
                  <a:srgbClr val="4B465E"/>
                </a:solidFill>
                <a:latin typeface="맑은 고딕" pitchFamily="50" charset="-127"/>
                <a:cs typeface="Arial" panose="020B0604020202020204" pitchFamily="34" charset="0"/>
              </a:rPr>
              <a:t>피가 묻어 있는 얼굴</a:t>
            </a:r>
            <a:endParaRPr kumimoji="1" lang="en-US" altLang="ko-KR" sz="15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cxnSp>
        <p:nvCxnSpPr>
          <p:cNvPr id="22" name="직선 연결선 21"/>
          <p:cNvCxnSpPr/>
          <p:nvPr/>
        </p:nvCxnSpPr>
        <p:spPr>
          <a:xfrm>
            <a:off x="6096001" y="1426866"/>
            <a:ext cx="0" cy="4500489"/>
          </a:xfrm>
          <a:prstGeom prst="line">
            <a:avLst/>
          </a:prstGeom>
          <a:ln>
            <a:solidFill>
              <a:srgbClr val="55CFD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934474" y="3840771"/>
            <a:ext cx="1021301" cy="323095"/>
          </a:xfrm>
          <a:prstGeom prst="rect">
            <a:avLst/>
          </a:prstGeom>
          <a:noFill/>
        </p:spPr>
        <p:txBody>
          <a:bodyPr wrap="none" lIns="91374" tIns="45685" rIns="91374" bIns="45685">
            <a:spAutoFit/>
          </a:bodyPr>
          <a:lstStyle/>
          <a:p>
            <a:pPr algn="ctr" defTabSz="912813" fontAlgn="base">
              <a:spcBef>
                <a:spcPts val="600"/>
              </a:spcBef>
              <a:spcAft>
                <a:spcPct val="0"/>
              </a:spcAft>
              <a:defRPr/>
            </a:pPr>
            <a:r>
              <a:rPr kumimoji="1" lang="ko-KR" altLang="en-US" sz="1500" b="1" dirty="0" err="1">
                <a:ln>
                  <a:solidFill>
                    <a:schemeClr val="bg1">
                      <a:lumMod val="85000"/>
                      <a:alpha val="0"/>
                    </a:schemeClr>
                  </a:solidFill>
                </a:ln>
                <a:solidFill>
                  <a:srgbClr val="4B465E"/>
                </a:solidFill>
                <a:latin typeface="맑은 고딕" pitchFamily="50" charset="-127"/>
                <a:cs typeface="Arial" panose="020B0604020202020204" pitchFamily="34" charset="0"/>
              </a:rPr>
              <a:t>다크</a:t>
            </a:r>
            <a:r>
              <a:rPr kumimoji="1" lang="ko-KR" altLang="en-US" sz="1500" b="1" dirty="0">
                <a:ln>
                  <a:solidFill>
                    <a:schemeClr val="bg1">
                      <a:lumMod val="85000"/>
                      <a:alpha val="0"/>
                    </a:schemeClr>
                  </a:solidFill>
                </a:ln>
                <a:solidFill>
                  <a:srgbClr val="4B465E"/>
                </a:solidFill>
                <a:latin typeface="맑은 고딕" pitchFamily="50" charset="-127"/>
                <a:cs typeface="Arial" panose="020B0604020202020204" pitchFamily="34" charset="0"/>
              </a:rPr>
              <a:t> 서클</a:t>
            </a:r>
            <a:endParaRPr kumimoji="1" lang="en-US" altLang="ko-KR" sz="15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cxnSp>
        <p:nvCxnSpPr>
          <p:cNvPr id="27" name="직선 연결선 26"/>
          <p:cNvCxnSpPr/>
          <p:nvPr/>
        </p:nvCxnSpPr>
        <p:spPr>
          <a:xfrm>
            <a:off x="8815755" y="1426866"/>
            <a:ext cx="0" cy="4500489"/>
          </a:xfrm>
          <a:prstGeom prst="line">
            <a:avLst/>
          </a:prstGeom>
          <a:ln>
            <a:solidFill>
              <a:srgbClr val="55CFD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259947" y="4517435"/>
            <a:ext cx="2475807" cy="1033738"/>
          </a:xfrm>
          <a:prstGeom prst="rect">
            <a:avLst/>
          </a:prstGeom>
          <a:noFill/>
        </p:spPr>
        <p:txBody>
          <a:bodyPr wrap="square" lIns="91374" tIns="45685" rIns="91374" bIns="45685">
            <a:spAutoFit/>
          </a:bodyPr>
          <a:lstStyle/>
          <a:p>
            <a:pPr algn="ctr" defTabSz="912813" fontAlgn="base">
              <a:lnSpc>
                <a:spcPct val="120000"/>
              </a:lnSpc>
              <a:spcBef>
                <a:spcPts val="600"/>
              </a:spcBef>
              <a:spcAft>
                <a:spcPct val="0"/>
              </a:spcAft>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냉혹한 흑기사 이미지에 맞지 않는 반전 매력</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algn="ctr" defTabSz="912813" fontAlgn="base">
              <a:lnSpc>
                <a:spcPct val="120000"/>
              </a:lnSpc>
              <a:spcBef>
                <a:spcPts val="600"/>
              </a:spcBef>
              <a:spcAft>
                <a:spcPct val="0"/>
              </a:spcAft>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자신의 무기 끝 부분에도 귀여운 장식품을 달고 다닌다</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1" name="TextBox 30"/>
          <p:cNvSpPr txBox="1"/>
          <p:nvPr/>
        </p:nvSpPr>
        <p:spPr>
          <a:xfrm>
            <a:off x="9613222" y="3840771"/>
            <a:ext cx="1858069" cy="323095"/>
          </a:xfrm>
          <a:prstGeom prst="rect">
            <a:avLst/>
          </a:prstGeom>
          <a:noFill/>
        </p:spPr>
        <p:txBody>
          <a:bodyPr wrap="none" lIns="91374" tIns="45685" rIns="91374" bIns="45685">
            <a:spAutoFit/>
          </a:bodyPr>
          <a:lstStyle/>
          <a:p>
            <a:pPr algn="ctr" defTabSz="912813" fontAlgn="base">
              <a:spcBef>
                <a:spcPts val="600"/>
              </a:spcBef>
              <a:spcAft>
                <a:spcPct val="0"/>
              </a:spcAft>
              <a:defRPr/>
            </a:pPr>
            <a:r>
              <a:rPr kumimoji="1" lang="ko-KR" altLang="en-US" sz="1500" b="1" dirty="0">
                <a:ln>
                  <a:solidFill>
                    <a:schemeClr val="bg1">
                      <a:lumMod val="85000"/>
                      <a:alpha val="0"/>
                    </a:schemeClr>
                  </a:solidFill>
                </a:ln>
                <a:solidFill>
                  <a:srgbClr val="4B465E"/>
                </a:solidFill>
                <a:latin typeface="맑은 고딕" pitchFamily="50" charset="-127"/>
                <a:cs typeface="Arial" panose="020B0604020202020204" pitchFamily="34" charset="0"/>
              </a:rPr>
              <a:t>귀여운 것을 좋아함</a:t>
            </a:r>
            <a:endParaRPr kumimoji="1" lang="en-US" altLang="ko-KR" sz="15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2" name="TextBox 31">
            <a:extLst>
              <a:ext uri="{FF2B5EF4-FFF2-40B4-BE49-F238E27FC236}">
                <a16:creationId xmlns:a16="http://schemas.microsoft.com/office/drawing/2014/main" id="{09A3CAEE-CD0C-493D-8760-886753C6FEF7}"/>
              </a:ext>
            </a:extLst>
          </p:cNvPr>
          <p:cNvSpPr txBox="1"/>
          <p:nvPr/>
        </p:nvSpPr>
        <p:spPr>
          <a:xfrm>
            <a:off x="6250717" y="4517435"/>
            <a:ext cx="2410323" cy="1033738"/>
          </a:xfrm>
          <a:prstGeom prst="rect">
            <a:avLst/>
          </a:prstGeom>
          <a:noFill/>
        </p:spPr>
        <p:txBody>
          <a:bodyPr wrap="square" lIns="91374" tIns="45685" rIns="91374" bIns="45685">
            <a:spAutoFit/>
          </a:bodyPr>
          <a:lstStyle/>
          <a:p>
            <a:pPr algn="ctr" defTabSz="912813" fontAlgn="base">
              <a:lnSpc>
                <a:spcPct val="120000"/>
              </a:lnSpc>
              <a:spcBef>
                <a:spcPts val="600"/>
              </a:spcBef>
              <a:spcAft>
                <a:spcPct val="0"/>
              </a:spcAft>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창백한 얼굴에 어울리지 않는 </a:t>
            </a:r>
            <a:r>
              <a:rPr kumimoji="1" lang="ko-KR" altLang="en-US" sz="1200" dirty="0" err="1">
                <a:ln>
                  <a:solidFill>
                    <a:schemeClr val="bg1">
                      <a:lumMod val="85000"/>
                      <a:alpha val="0"/>
                    </a:schemeClr>
                  </a:solidFill>
                </a:ln>
                <a:solidFill>
                  <a:srgbClr val="4B465E"/>
                </a:solidFill>
                <a:latin typeface="맑은 고딕" pitchFamily="50" charset="-127"/>
                <a:cs typeface="Arial" panose="020B0604020202020204" pitchFamily="34" charset="0"/>
              </a:rPr>
              <a:t>다크</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 서클 존재</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algn="ctr" defTabSz="912813" fontAlgn="base">
              <a:lnSpc>
                <a:spcPct val="120000"/>
              </a:lnSpc>
              <a:spcBef>
                <a:spcPts val="600"/>
              </a:spcBef>
              <a:spcAft>
                <a:spcPct val="0"/>
              </a:spcAft>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혼자서 모든 활동을 다 하는 캐릭터 답게 과로로 인해 발생</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pic>
        <p:nvPicPr>
          <p:cNvPr id="3" name="그림 2">
            <a:extLst>
              <a:ext uri="{FF2B5EF4-FFF2-40B4-BE49-F238E27FC236}">
                <a16:creationId xmlns:a16="http://schemas.microsoft.com/office/drawing/2014/main" id="{99A95265-312E-492F-8DAA-2D6AD2A8E21E}"/>
              </a:ext>
            </a:extLst>
          </p:cNvPr>
          <p:cNvPicPr>
            <a:picLocks noChangeAspect="1"/>
          </p:cNvPicPr>
          <p:nvPr/>
        </p:nvPicPr>
        <p:blipFill>
          <a:blip r:embed="rId2"/>
          <a:stretch>
            <a:fillRect/>
          </a:stretch>
        </p:blipFill>
        <p:spPr>
          <a:xfrm>
            <a:off x="733932" y="1475864"/>
            <a:ext cx="2081253" cy="2241349"/>
          </a:xfrm>
          <a:prstGeom prst="rect">
            <a:avLst/>
          </a:prstGeom>
        </p:spPr>
      </p:pic>
      <p:pic>
        <p:nvPicPr>
          <p:cNvPr id="6" name="그림 5">
            <a:extLst>
              <a:ext uri="{FF2B5EF4-FFF2-40B4-BE49-F238E27FC236}">
                <a16:creationId xmlns:a16="http://schemas.microsoft.com/office/drawing/2014/main" id="{7C74DAE8-78E8-4A4A-BA43-FFAA506860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392" y="1442917"/>
            <a:ext cx="2590933" cy="2190863"/>
          </a:xfrm>
          <a:prstGeom prst="rect">
            <a:avLst/>
          </a:prstGeom>
        </p:spPr>
      </p:pic>
      <p:pic>
        <p:nvPicPr>
          <p:cNvPr id="23" name="그림 22">
            <a:extLst>
              <a:ext uri="{FF2B5EF4-FFF2-40B4-BE49-F238E27FC236}">
                <a16:creationId xmlns:a16="http://schemas.microsoft.com/office/drawing/2014/main" id="{9842F9D0-1824-4E88-AF98-C917E2ECF4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2260" y="1426866"/>
            <a:ext cx="2244058" cy="2206914"/>
          </a:xfrm>
          <a:prstGeom prst="rect">
            <a:avLst/>
          </a:prstGeom>
        </p:spPr>
      </p:pic>
      <p:pic>
        <p:nvPicPr>
          <p:cNvPr id="24" name="그림 23">
            <a:extLst>
              <a:ext uri="{FF2B5EF4-FFF2-40B4-BE49-F238E27FC236}">
                <a16:creationId xmlns:a16="http://schemas.microsoft.com/office/drawing/2014/main" id="{DB2AF66D-CCDA-47C9-A35E-DF147E9FCA6A}"/>
              </a:ext>
            </a:extLst>
          </p:cNvPr>
          <p:cNvPicPr>
            <a:picLocks noChangeAspect="1"/>
          </p:cNvPicPr>
          <p:nvPr/>
        </p:nvPicPr>
        <p:blipFill>
          <a:blip r:embed="rId5"/>
          <a:stretch>
            <a:fillRect/>
          </a:stretch>
        </p:blipFill>
        <p:spPr>
          <a:xfrm>
            <a:off x="9363088" y="1442917"/>
            <a:ext cx="2269526" cy="2229287"/>
          </a:xfrm>
          <a:prstGeom prst="rect">
            <a:avLst/>
          </a:prstGeom>
        </p:spPr>
      </p:pic>
    </p:spTree>
    <p:extLst>
      <p:ext uri="{BB962C8B-B14F-4D97-AF65-F5344CB8AC3E}">
        <p14:creationId xmlns:p14="http://schemas.microsoft.com/office/powerpoint/2010/main" val="1698983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B465E"/>
        </a:solidFill>
        <a:effectLst/>
      </p:bgPr>
    </p:bg>
    <p:spTree>
      <p:nvGrpSpPr>
        <p:cNvPr id="1" name=""/>
        <p:cNvGrpSpPr/>
        <p:nvPr/>
      </p:nvGrpSpPr>
      <p:grpSpPr>
        <a:xfrm>
          <a:off x="0" y="0"/>
          <a:ext cx="0" cy="0"/>
          <a:chOff x="0" y="0"/>
          <a:chExt cx="0" cy="0"/>
        </a:xfrm>
      </p:grpSpPr>
      <p:sp>
        <p:nvSpPr>
          <p:cNvPr id="6" name="TextBox 5"/>
          <p:cNvSpPr txBox="1"/>
          <p:nvPr/>
        </p:nvSpPr>
        <p:spPr>
          <a:xfrm>
            <a:off x="3735485" y="3136648"/>
            <a:ext cx="3756023" cy="584705"/>
          </a:xfrm>
          <a:prstGeom prst="rect">
            <a:avLst/>
          </a:prstGeom>
          <a:noFill/>
        </p:spPr>
        <p:txBody>
          <a:bodyPr wrap="none" lIns="91374" tIns="45685" rIns="91374" bIns="45685">
            <a:spAutoFit/>
          </a:bodyPr>
          <a:lstStyle/>
          <a:p>
            <a:pPr defTabSz="912813" fontAlgn="base">
              <a:spcBef>
                <a:spcPts val="600"/>
              </a:spcBef>
              <a:spcAft>
                <a:spcPct val="0"/>
              </a:spcAft>
              <a:buClr>
                <a:srgbClr val="FF5000"/>
              </a:buClr>
              <a:defRPr/>
            </a:pPr>
            <a:r>
              <a:rPr kumimoji="1" lang="ko-KR" altLang="en-US" sz="3200" b="1" dirty="0">
                <a:ln>
                  <a:solidFill>
                    <a:schemeClr val="bg1">
                      <a:lumMod val="85000"/>
                      <a:alpha val="0"/>
                    </a:schemeClr>
                  </a:solidFill>
                </a:ln>
                <a:solidFill>
                  <a:srgbClr val="F2F2F2"/>
                </a:solidFill>
                <a:latin typeface="맑은 고딕" pitchFamily="50" charset="-127"/>
                <a:cs typeface="Arial" panose="020B0604020202020204" pitchFamily="34" charset="0"/>
              </a:rPr>
              <a:t>캐릭터 비주얼 설정</a:t>
            </a:r>
            <a:endParaRPr kumimoji="1" lang="en-US" altLang="ko-KR" sz="3200" b="1" dirty="0">
              <a:ln>
                <a:solidFill>
                  <a:schemeClr val="bg1">
                    <a:lumMod val="85000"/>
                    <a:alpha val="0"/>
                  </a:schemeClr>
                </a:solidFill>
              </a:ln>
              <a:solidFill>
                <a:srgbClr val="F2F2F2"/>
              </a:solidFill>
              <a:latin typeface="맑은 고딕" pitchFamily="50" charset="-127"/>
              <a:cs typeface="Arial" panose="020B0604020202020204" pitchFamily="34" charset="0"/>
            </a:endParaRPr>
          </a:p>
        </p:txBody>
      </p:sp>
      <p:sp>
        <p:nvSpPr>
          <p:cNvPr id="10" name="직사각형 9"/>
          <p:cNvSpPr/>
          <p:nvPr/>
        </p:nvSpPr>
        <p:spPr>
          <a:xfrm>
            <a:off x="0" y="6382139"/>
            <a:ext cx="12192000" cy="475861"/>
          </a:xfrm>
          <a:prstGeom prst="rect">
            <a:avLst/>
          </a:prstGeom>
          <a:solidFill>
            <a:srgbClr val="508B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45262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0" y="6382139"/>
            <a:ext cx="12192000" cy="475861"/>
          </a:xfrm>
          <a:prstGeom prst="rect">
            <a:avLst/>
          </a:prstGeom>
          <a:solidFill>
            <a:srgbClr val="9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다이아몬드 17"/>
          <p:cNvSpPr/>
          <p:nvPr/>
        </p:nvSpPr>
        <p:spPr>
          <a:xfrm>
            <a:off x="521264" y="410198"/>
            <a:ext cx="564022" cy="564022"/>
          </a:xfrm>
          <a:prstGeom prst="diamond">
            <a:avLst/>
          </a:prstGeom>
          <a:solidFill>
            <a:srgbClr val="55C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그룹 18"/>
          <p:cNvGrpSpPr/>
          <p:nvPr/>
        </p:nvGrpSpPr>
        <p:grpSpPr>
          <a:xfrm>
            <a:off x="1110924" y="468483"/>
            <a:ext cx="5544973" cy="484642"/>
            <a:chOff x="1110924" y="386113"/>
            <a:chExt cx="3543240" cy="484642"/>
          </a:xfrm>
        </p:grpSpPr>
        <p:sp>
          <p:nvSpPr>
            <p:cNvPr id="20" name="TextBox 19"/>
            <p:cNvSpPr txBox="1"/>
            <p:nvPr/>
          </p:nvSpPr>
          <p:spPr>
            <a:xfrm>
              <a:off x="1110924" y="386113"/>
              <a:ext cx="3543240"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ko-KR" altLang="en-US" sz="2400" b="1" dirty="0" err="1">
                  <a:ln>
                    <a:solidFill>
                      <a:schemeClr val="bg1">
                        <a:lumMod val="85000"/>
                        <a:alpha val="0"/>
                      </a:schemeClr>
                    </a:solidFill>
                  </a:ln>
                  <a:solidFill>
                    <a:srgbClr val="4B465E"/>
                  </a:solidFill>
                  <a:latin typeface="맑은 고딕" pitchFamily="50" charset="-127"/>
                  <a:cs typeface="Arial" panose="020B0604020202020204" pitchFamily="34" charset="0"/>
                </a:rPr>
                <a:t>페라도스</a:t>
              </a:r>
              <a:r>
                <a:rPr kumimoji="1" lang="ko-KR" altLang="en-US" sz="2400" b="1" dirty="0">
                  <a:ln>
                    <a:solidFill>
                      <a:schemeClr val="bg1">
                        <a:lumMod val="85000"/>
                        <a:alpha val="0"/>
                      </a:schemeClr>
                    </a:solidFill>
                  </a:ln>
                  <a:solidFill>
                    <a:srgbClr val="4B465E"/>
                  </a:solidFill>
                  <a:latin typeface="맑은 고딕" pitchFamily="50" charset="-127"/>
                  <a:cs typeface="Arial" panose="020B0604020202020204" pitchFamily="34" charset="0"/>
                </a:rPr>
                <a:t> 캐릭터 전체적인 </a:t>
              </a:r>
              <a:r>
                <a:rPr kumimoji="1" lang="ko-KR" altLang="en-US" sz="2400" b="1" dirty="0" err="1">
                  <a:ln>
                    <a:solidFill>
                      <a:schemeClr val="bg1">
                        <a:lumMod val="85000"/>
                        <a:alpha val="0"/>
                      </a:schemeClr>
                    </a:solidFill>
                  </a:ln>
                  <a:solidFill>
                    <a:srgbClr val="4B465E"/>
                  </a:solidFill>
                  <a:latin typeface="맑은 고딕" pitchFamily="50" charset="-127"/>
                  <a:cs typeface="Arial" panose="020B0604020202020204" pitchFamily="34" charset="0"/>
                </a:rPr>
                <a:t>콘셉</a:t>
              </a:r>
              <a:r>
                <a:rPr kumimoji="1" lang="ko-KR" altLang="en-US" sz="2400" b="1" dirty="0">
                  <a:ln>
                    <a:solidFill>
                      <a:schemeClr val="bg1">
                        <a:lumMod val="85000"/>
                        <a:alpha val="0"/>
                      </a:schemeClr>
                    </a:solidFill>
                  </a:ln>
                  <a:solidFill>
                    <a:srgbClr val="4B465E"/>
                  </a:solidFill>
                  <a:latin typeface="맑은 고딕" pitchFamily="50" charset="-127"/>
                  <a:cs typeface="Arial" panose="020B0604020202020204" pitchFamily="34" charset="0"/>
                </a:rPr>
                <a:t> 키워드</a:t>
              </a:r>
              <a:endParaRPr kumimoji="1" lang="en-US" altLang="ko-KR" sz="24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1" name="TextBox 20"/>
            <p:cNvSpPr txBox="1"/>
            <p:nvPr/>
          </p:nvSpPr>
          <p:spPr>
            <a:xfrm>
              <a:off x="1110924" y="616910"/>
              <a:ext cx="184597" cy="253845"/>
            </a:xfrm>
            <a:prstGeom prst="rect">
              <a:avLst/>
            </a:prstGeom>
            <a:noFill/>
          </p:spPr>
          <p:txBody>
            <a:bodyPr wrap="none" lIns="91374" tIns="45685" rIns="91374" bIns="45685">
              <a:spAutoFit/>
            </a:bodyPr>
            <a:lstStyle/>
            <a:p>
              <a:pPr defTabSz="912813" fontAlgn="base">
                <a:spcBef>
                  <a:spcPts val="600"/>
                </a:spcBef>
                <a:spcAft>
                  <a:spcPct val="0"/>
                </a:spcAft>
                <a:defRPr/>
              </a:pPr>
              <a:endParaRPr kumimoji="1" lang="en-US" altLang="ko-KR" sz="105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grpSp>
      <p:sp>
        <p:nvSpPr>
          <p:cNvPr id="22" name="TextBox 21"/>
          <p:cNvSpPr txBox="1"/>
          <p:nvPr/>
        </p:nvSpPr>
        <p:spPr>
          <a:xfrm>
            <a:off x="536854" y="451302"/>
            <a:ext cx="540399"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en-US" altLang="ko-KR" sz="2400" b="1" dirty="0">
                <a:ln>
                  <a:solidFill>
                    <a:schemeClr val="bg1">
                      <a:lumMod val="85000"/>
                      <a:alpha val="0"/>
                    </a:schemeClr>
                  </a:solidFill>
                </a:ln>
                <a:solidFill>
                  <a:schemeClr val="bg1"/>
                </a:solidFill>
                <a:latin typeface="맑은 고딕" pitchFamily="50" charset="-127"/>
                <a:ea typeface="맑은 고딕" pitchFamily="50" charset="-127"/>
                <a:cs typeface="Arial" panose="020B0604020202020204" pitchFamily="34" charset="0"/>
              </a:rPr>
              <a:t>01</a:t>
            </a:r>
          </a:p>
        </p:txBody>
      </p:sp>
      <p:sp>
        <p:nvSpPr>
          <p:cNvPr id="26" name="TextBox 25"/>
          <p:cNvSpPr txBox="1"/>
          <p:nvPr/>
        </p:nvSpPr>
        <p:spPr>
          <a:xfrm>
            <a:off x="4672483" y="1422746"/>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귀차니스트</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8" name="TextBox 27"/>
          <p:cNvSpPr txBox="1"/>
          <p:nvPr/>
        </p:nvSpPr>
        <p:spPr>
          <a:xfrm>
            <a:off x="4672483" y="3376915"/>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은둔형 고수 포스 </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0" name="TextBox 29"/>
          <p:cNvSpPr txBox="1"/>
          <p:nvPr/>
        </p:nvSpPr>
        <p:spPr>
          <a:xfrm>
            <a:off x="8459322" y="1422746"/>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err="1">
                <a:ln>
                  <a:solidFill>
                    <a:schemeClr val="bg1">
                      <a:lumMod val="85000"/>
                      <a:alpha val="0"/>
                    </a:schemeClr>
                  </a:solidFill>
                </a:ln>
                <a:solidFill>
                  <a:srgbClr val="4B465E"/>
                </a:solidFill>
                <a:latin typeface="맑은 고딕" pitchFamily="50" charset="-127"/>
                <a:cs typeface="Arial" panose="020B0604020202020204" pitchFamily="34" charset="0"/>
              </a:rPr>
              <a:t>힐러</a:t>
            </a:r>
            <a:r>
              <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rPr>
              <a:t>(</a:t>
            </a: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성직자</a:t>
            </a:r>
            <a:r>
              <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rPr>
              <a:t>)</a:t>
            </a: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 </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2" name="TextBox 31"/>
          <p:cNvSpPr txBox="1"/>
          <p:nvPr/>
        </p:nvSpPr>
        <p:spPr>
          <a:xfrm>
            <a:off x="8459322" y="3376915"/>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낙천적인 성격</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pic>
        <p:nvPicPr>
          <p:cNvPr id="17" name="그림 16">
            <a:extLst>
              <a:ext uri="{FF2B5EF4-FFF2-40B4-BE49-F238E27FC236}">
                <a16:creationId xmlns:a16="http://schemas.microsoft.com/office/drawing/2014/main" id="{0687D322-FCBB-4352-B993-FA65C9205D8F}"/>
              </a:ext>
            </a:extLst>
          </p:cNvPr>
          <p:cNvPicPr/>
          <p:nvPr/>
        </p:nvPicPr>
        <p:blipFill>
          <a:blip r:embed="rId2"/>
          <a:stretch>
            <a:fillRect/>
          </a:stretch>
        </p:blipFill>
        <p:spPr>
          <a:xfrm>
            <a:off x="944984" y="1614962"/>
            <a:ext cx="1903411" cy="3905247"/>
          </a:xfrm>
          <a:prstGeom prst="rect">
            <a:avLst/>
          </a:prstGeom>
        </p:spPr>
      </p:pic>
      <p:sp>
        <p:nvSpPr>
          <p:cNvPr id="23" name="TextBox 22">
            <a:extLst>
              <a:ext uri="{FF2B5EF4-FFF2-40B4-BE49-F238E27FC236}">
                <a16:creationId xmlns:a16="http://schemas.microsoft.com/office/drawing/2014/main" id="{BECCC6F2-7B45-4300-9B4F-50E5DF224FF4}"/>
              </a:ext>
            </a:extLst>
          </p:cNvPr>
          <p:cNvSpPr txBox="1"/>
          <p:nvPr/>
        </p:nvSpPr>
        <p:spPr>
          <a:xfrm>
            <a:off x="4672485" y="1792007"/>
            <a:ext cx="3316934" cy="723204"/>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그 </a:t>
            </a:r>
            <a:r>
              <a:rPr kumimoji="1" lang="ko-KR" altLang="en-US" sz="1200" dirty="0" err="1">
                <a:ln>
                  <a:solidFill>
                    <a:schemeClr val="bg1">
                      <a:lumMod val="85000"/>
                      <a:alpha val="0"/>
                    </a:schemeClr>
                  </a:solidFill>
                </a:ln>
                <a:solidFill>
                  <a:srgbClr val="4B465E"/>
                </a:solidFill>
                <a:latin typeface="맑은 고딕" pitchFamily="50" charset="-127"/>
                <a:cs typeface="Arial" panose="020B0604020202020204" pitchFamily="34" charset="0"/>
              </a:rPr>
              <a:t>까이꺼</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 대충 살아</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p>
          <a:p>
            <a:pPr marL="171450" indent="-171450" defTabSz="912813" fontAlgn="base">
              <a:spcBef>
                <a:spcPts val="600"/>
              </a:spcBef>
              <a:spcAft>
                <a:spcPct val="0"/>
              </a:spcAft>
              <a:buFont typeface="Arial" panose="020B0604020202020204" pitchFamily="34" charset="0"/>
              <a:buChar char="•"/>
              <a:defRPr/>
            </a:pPr>
            <a:r>
              <a:rPr kumimoji="1" lang="ko-KR" altLang="en-US" sz="1200" dirty="0" err="1">
                <a:ln>
                  <a:solidFill>
                    <a:schemeClr val="bg1">
                      <a:lumMod val="85000"/>
                      <a:alpha val="0"/>
                    </a:schemeClr>
                  </a:solidFill>
                </a:ln>
                <a:solidFill>
                  <a:srgbClr val="4B465E"/>
                </a:solidFill>
                <a:latin typeface="맑은 고딕" pitchFamily="50" charset="-127"/>
                <a:cs typeface="Arial" panose="020B0604020202020204" pitchFamily="34" charset="0"/>
              </a:rPr>
              <a:t>파울라너는</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 참 이상하단 말이야</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 </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저렇게 움직이는데 어떻게 저렇게 살이 많지</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p>
        </p:txBody>
      </p:sp>
      <p:sp>
        <p:nvSpPr>
          <p:cNvPr id="24" name="TextBox 23">
            <a:extLst>
              <a:ext uri="{FF2B5EF4-FFF2-40B4-BE49-F238E27FC236}">
                <a16:creationId xmlns:a16="http://schemas.microsoft.com/office/drawing/2014/main" id="{C7CD1C3F-7B8D-47C9-A1A2-63D4FB862FE4}"/>
              </a:ext>
            </a:extLst>
          </p:cNvPr>
          <p:cNvSpPr txBox="1"/>
          <p:nvPr/>
        </p:nvSpPr>
        <p:spPr>
          <a:xfrm>
            <a:off x="4672485" y="4087073"/>
            <a:ext cx="3316934" cy="27692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그래도 나 만한 </a:t>
            </a:r>
            <a:r>
              <a:rPr kumimoji="1" lang="ko-KR" altLang="en-US" sz="1200" dirty="0" err="1">
                <a:ln>
                  <a:solidFill>
                    <a:schemeClr val="bg1">
                      <a:lumMod val="85000"/>
                      <a:alpha val="0"/>
                    </a:schemeClr>
                  </a:solidFill>
                </a:ln>
                <a:solidFill>
                  <a:srgbClr val="4B465E"/>
                </a:solidFill>
                <a:latin typeface="맑은 고딕" pitchFamily="50" charset="-127"/>
                <a:cs typeface="Arial" panose="020B0604020202020204" pitchFamily="34" charset="0"/>
              </a:rPr>
              <a:t>힐러</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 구해봐라</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 </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없을 걸</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p>
        </p:txBody>
      </p:sp>
      <p:sp>
        <p:nvSpPr>
          <p:cNvPr id="33" name="TextBox 32">
            <a:extLst>
              <a:ext uri="{FF2B5EF4-FFF2-40B4-BE49-F238E27FC236}">
                <a16:creationId xmlns:a16="http://schemas.microsoft.com/office/drawing/2014/main" id="{11E4A49B-EA84-4266-A5A1-5F23EDA4C70F}"/>
              </a:ext>
            </a:extLst>
          </p:cNvPr>
          <p:cNvSpPr txBox="1"/>
          <p:nvPr/>
        </p:nvSpPr>
        <p:spPr>
          <a:xfrm>
            <a:off x="8459322" y="4087073"/>
            <a:ext cx="3316934" cy="53853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사람 쉽게 안 죽어</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죽기 전에 살려는 </a:t>
            </a:r>
            <a:r>
              <a:rPr kumimoji="1" lang="ko-KR" altLang="en-US" sz="1200" dirty="0" err="1">
                <a:ln>
                  <a:solidFill>
                    <a:schemeClr val="bg1">
                      <a:lumMod val="85000"/>
                      <a:alpha val="0"/>
                    </a:schemeClr>
                  </a:solidFill>
                </a:ln>
                <a:solidFill>
                  <a:srgbClr val="4B465E"/>
                </a:solidFill>
                <a:latin typeface="맑은 고딕" pitchFamily="50" charset="-127"/>
                <a:cs typeface="Arial" panose="020B0604020202020204" pitchFamily="34" charset="0"/>
              </a:rPr>
              <a:t>드릴게</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 걱정 마셔</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p>
        </p:txBody>
      </p:sp>
    </p:spTree>
    <p:extLst>
      <p:ext uri="{BB962C8B-B14F-4D97-AF65-F5344CB8AC3E}">
        <p14:creationId xmlns:p14="http://schemas.microsoft.com/office/powerpoint/2010/main" val="3992406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0" y="6382139"/>
            <a:ext cx="12192000" cy="475861"/>
          </a:xfrm>
          <a:prstGeom prst="rect">
            <a:avLst/>
          </a:prstGeom>
          <a:solidFill>
            <a:srgbClr val="9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다이아몬드 17"/>
          <p:cNvSpPr/>
          <p:nvPr/>
        </p:nvSpPr>
        <p:spPr>
          <a:xfrm>
            <a:off x="521264" y="410198"/>
            <a:ext cx="564022" cy="564022"/>
          </a:xfrm>
          <a:prstGeom prst="diamond">
            <a:avLst/>
          </a:prstGeom>
          <a:solidFill>
            <a:srgbClr val="55C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그룹 18"/>
          <p:cNvGrpSpPr/>
          <p:nvPr/>
        </p:nvGrpSpPr>
        <p:grpSpPr>
          <a:xfrm>
            <a:off x="1110924" y="468483"/>
            <a:ext cx="4512641" cy="484642"/>
            <a:chOff x="1110924" y="386113"/>
            <a:chExt cx="4512641" cy="484642"/>
          </a:xfrm>
        </p:grpSpPr>
        <p:sp>
          <p:nvSpPr>
            <p:cNvPr id="20" name="TextBox 19"/>
            <p:cNvSpPr txBox="1"/>
            <p:nvPr/>
          </p:nvSpPr>
          <p:spPr>
            <a:xfrm>
              <a:off x="1110924" y="386113"/>
              <a:ext cx="4512641"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ko-KR" altLang="en-US" sz="2400" b="1" dirty="0" err="1">
                  <a:ln>
                    <a:solidFill>
                      <a:schemeClr val="bg1">
                        <a:lumMod val="85000"/>
                        <a:alpha val="0"/>
                      </a:schemeClr>
                    </a:solidFill>
                  </a:ln>
                  <a:solidFill>
                    <a:srgbClr val="4B465E"/>
                  </a:solidFill>
                  <a:latin typeface="맑은 고딕" pitchFamily="50" charset="-127"/>
                  <a:cs typeface="Arial" panose="020B0604020202020204" pitchFamily="34" charset="0"/>
                </a:rPr>
                <a:t>페라도스</a:t>
              </a:r>
              <a:r>
                <a:rPr kumimoji="1" lang="ko-KR" altLang="en-US" sz="2400" b="1" dirty="0">
                  <a:ln>
                    <a:solidFill>
                      <a:schemeClr val="bg1">
                        <a:lumMod val="85000"/>
                        <a:alpha val="0"/>
                      </a:schemeClr>
                    </a:solidFill>
                  </a:ln>
                  <a:solidFill>
                    <a:srgbClr val="4B465E"/>
                  </a:solidFill>
                  <a:latin typeface="맑은 고딕" pitchFamily="50" charset="-127"/>
                  <a:cs typeface="Arial" panose="020B0604020202020204" pitchFamily="34" charset="0"/>
                </a:rPr>
                <a:t> 캐릭터 거시적인 속성</a:t>
              </a:r>
              <a:endParaRPr kumimoji="1" lang="en-US" altLang="ko-KR" sz="24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1" name="TextBox 20"/>
            <p:cNvSpPr txBox="1"/>
            <p:nvPr/>
          </p:nvSpPr>
          <p:spPr>
            <a:xfrm>
              <a:off x="1110924" y="616910"/>
              <a:ext cx="184597" cy="253845"/>
            </a:xfrm>
            <a:prstGeom prst="rect">
              <a:avLst/>
            </a:prstGeom>
            <a:noFill/>
          </p:spPr>
          <p:txBody>
            <a:bodyPr wrap="none" lIns="91374" tIns="45685" rIns="91374" bIns="45685">
              <a:spAutoFit/>
            </a:bodyPr>
            <a:lstStyle/>
            <a:p>
              <a:pPr defTabSz="912813" fontAlgn="base">
                <a:spcBef>
                  <a:spcPts val="600"/>
                </a:spcBef>
                <a:spcAft>
                  <a:spcPct val="0"/>
                </a:spcAft>
                <a:defRPr/>
              </a:pPr>
              <a:endParaRPr kumimoji="1" lang="en-US" altLang="ko-KR" sz="105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grpSp>
      <p:sp>
        <p:nvSpPr>
          <p:cNvPr id="22" name="TextBox 21"/>
          <p:cNvSpPr txBox="1"/>
          <p:nvPr/>
        </p:nvSpPr>
        <p:spPr>
          <a:xfrm>
            <a:off x="536854" y="451302"/>
            <a:ext cx="540399"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en-US" altLang="ko-KR" sz="2400" b="1" dirty="0">
                <a:ln>
                  <a:solidFill>
                    <a:schemeClr val="bg1">
                      <a:lumMod val="85000"/>
                      <a:alpha val="0"/>
                    </a:schemeClr>
                  </a:solidFill>
                </a:ln>
                <a:solidFill>
                  <a:schemeClr val="bg1"/>
                </a:solidFill>
                <a:latin typeface="맑은 고딕" pitchFamily="50" charset="-127"/>
                <a:ea typeface="맑은 고딕" pitchFamily="50" charset="-127"/>
                <a:cs typeface="Arial" panose="020B0604020202020204" pitchFamily="34" charset="0"/>
              </a:rPr>
              <a:t>01</a:t>
            </a:r>
          </a:p>
        </p:txBody>
      </p:sp>
      <p:sp>
        <p:nvSpPr>
          <p:cNvPr id="25" name="TextBox 24"/>
          <p:cNvSpPr txBox="1"/>
          <p:nvPr/>
        </p:nvSpPr>
        <p:spPr>
          <a:xfrm>
            <a:off x="4672485" y="1792007"/>
            <a:ext cx="3316934" cy="80014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진한 노란 머리</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길이는 어깨까지 내려오는 단발 머리</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기름기 흐르는 머리</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6" name="TextBox 25"/>
          <p:cNvSpPr txBox="1"/>
          <p:nvPr/>
        </p:nvSpPr>
        <p:spPr>
          <a:xfrm>
            <a:off x="4672483" y="1422746"/>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헤어</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7" name="TextBox 26"/>
          <p:cNvSpPr txBox="1"/>
          <p:nvPr/>
        </p:nvSpPr>
        <p:spPr>
          <a:xfrm>
            <a:off x="4672485" y="3746176"/>
            <a:ext cx="3316934" cy="53853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꼬질꼬질한 로브</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err="1">
                <a:ln>
                  <a:solidFill>
                    <a:schemeClr val="bg1">
                      <a:lumMod val="85000"/>
                      <a:alpha val="0"/>
                    </a:schemeClr>
                  </a:solidFill>
                </a:ln>
                <a:solidFill>
                  <a:srgbClr val="4B465E"/>
                </a:solidFill>
                <a:latin typeface="맑은 고딕" pitchFamily="50" charset="-127"/>
                <a:cs typeface="Arial" panose="020B0604020202020204" pitchFamily="34" charset="0"/>
              </a:rPr>
              <a:t>검갈색의</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 로브</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8" name="TextBox 27"/>
          <p:cNvSpPr txBox="1"/>
          <p:nvPr/>
        </p:nvSpPr>
        <p:spPr>
          <a:xfrm>
            <a:off x="4672483" y="3376915"/>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한 벌 로브</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9" name="TextBox 28"/>
          <p:cNvSpPr txBox="1"/>
          <p:nvPr/>
        </p:nvSpPr>
        <p:spPr>
          <a:xfrm>
            <a:off x="8459323" y="1792007"/>
            <a:ext cx="3557349" cy="53853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능글능글한 표정이 묻어 나오는 얼굴</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몇 주 정도 면도를 하지 않은 덥수룩한 수염</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0" name="TextBox 29"/>
          <p:cNvSpPr txBox="1"/>
          <p:nvPr/>
        </p:nvSpPr>
        <p:spPr>
          <a:xfrm>
            <a:off x="8459322" y="1422746"/>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얼굴 </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1" name="TextBox 30"/>
          <p:cNvSpPr txBox="1"/>
          <p:nvPr/>
        </p:nvSpPr>
        <p:spPr>
          <a:xfrm>
            <a:off x="8459324" y="3746176"/>
            <a:ext cx="3316934" cy="27692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가죽 신</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2" name="TextBox 31"/>
          <p:cNvSpPr txBox="1"/>
          <p:nvPr/>
        </p:nvSpPr>
        <p:spPr>
          <a:xfrm>
            <a:off x="8459322" y="3376915"/>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신발</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pic>
        <p:nvPicPr>
          <p:cNvPr id="17" name="그림 16">
            <a:extLst>
              <a:ext uri="{FF2B5EF4-FFF2-40B4-BE49-F238E27FC236}">
                <a16:creationId xmlns:a16="http://schemas.microsoft.com/office/drawing/2014/main" id="{0687D322-FCBB-4352-B993-FA65C9205D8F}"/>
              </a:ext>
            </a:extLst>
          </p:cNvPr>
          <p:cNvPicPr/>
          <p:nvPr/>
        </p:nvPicPr>
        <p:blipFill>
          <a:blip r:embed="rId2"/>
          <a:stretch>
            <a:fillRect/>
          </a:stretch>
        </p:blipFill>
        <p:spPr>
          <a:xfrm>
            <a:off x="944984" y="1614962"/>
            <a:ext cx="1903411" cy="3905247"/>
          </a:xfrm>
          <a:prstGeom prst="rect">
            <a:avLst/>
          </a:prstGeom>
        </p:spPr>
      </p:pic>
    </p:spTree>
    <p:extLst>
      <p:ext uri="{BB962C8B-B14F-4D97-AF65-F5344CB8AC3E}">
        <p14:creationId xmlns:p14="http://schemas.microsoft.com/office/powerpoint/2010/main" val="1273421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0" y="6382139"/>
            <a:ext cx="12192000" cy="475861"/>
          </a:xfrm>
          <a:prstGeom prst="rect">
            <a:avLst/>
          </a:prstGeom>
          <a:solidFill>
            <a:srgbClr val="9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다이아몬드 17"/>
          <p:cNvSpPr/>
          <p:nvPr/>
        </p:nvSpPr>
        <p:spPr>
          <a:xfrm>
            <a:off x="185388" y="414477"/>
            <a:ext cx="564022" cy="564022"/>
          </a:xfrm>
          <a:prstGeom prst="diamond">
            <a:avLst/>
          </a:prstGeom>
          <a:solidFill>
            <a:srgbClr val="55C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그룹 18"/>
          <p:cNvGrpSpPr/>
          <p:nvPr/>
        </p:nvGrpSpPr>
        <p:grpSpPr>
          <a:xfrm>
            <a:off x="749410" y="479944"/>
            <a:ext cx="4621645" cy="484642"/>
            <a:chOff x="1110924" y="386113"/>
            <a:chExt cx="4621645" cy="484642"/>
          </a:xfrm>
        </p:grpSpPr>
        <p:sp>
          <p:nvSpPr>
            <p:cNvPr id="20" name="TextBox 19"/>
            <p:cNvSpPr txBox="1"/>
            <p:nvPr/>
          </p:nvSpPr>
          <p:spPr>
            <a:xfrm>
              <a:off x="1110924" y="386113"/>
              <a:ext cx="4621645"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ko-KR" altLang="en-US" sz="2400" b="1" dirty="0" err="1">
                  <a:ln>
                    <a:solidFill>
                      <a:schemeClr val="bg1">
                        <a:lumMod val="85000"/>
                        <a:alpha val="0"/>
                      </a:schemeClr>
                    </a:solidFill>
                  </a:ln>
                  <a:solidFill>
                    <a:srgbClr val="4B465E"/>
                  </a:solidFill>
                  <a:latin typeface="맑은 고딕" pitchFamily="50" charset="-127"/>
                  <a:cs typeface="Arial" panose="020B0604020202020204" pitchFamily="34" charset="0"/>
                </a:rPr>
                <a:t>페라도스</a:t>
              </a:r>
              <a:r>
                <a:rPr kumimoji="1" lang="ko-KR" altLang="en-US" sz="2400" b="1" dirty="0">
                  <a:ln>
                    <a:solidFill>
                      <a:schemeClr val="bg1">
                        <a:lumMod val="85000"/>
                        <a:alpha val="0"/>
                      </a:schemeClr>
                    </a:solidFill>
                  </a:ln>
                  <a:solidFill>
                    <a:srgbClr val="4B465E"/>
                  </a:solidFill>
                  <a:latin typeface="맑은 고딕" pitchFamily="50" charset="-127"/>
                  <a:cs typeface="Arial" panose="020B0604020202020204" pitchFamily="34" charset="0"/>
                </a:rPr>
                <a:t> 캐릭터 외형 주요 특징</a:t>
              </a:r>
              <a:endParaRPr kumimoji="1" lang="en-US" altLang="ko-KR" sz="24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1" name="TextBox 20"/>
            <p:cNvSpPr txBox="1"/>
            <p:nvPr/>
          </p:nvSpPr>
          <p:spPr>
            <a:xfrm>
              <a:off x="1110924" y="616910"/>
              <a:ext cx="184597" cy="253845"/>
            </a:xfrm>
            <a:prstGeom prst="rect">
              <a:avLst/>
            </a:prstGeom>
            <a:noFill/>
          </p:spPr>
          <p:txBody>
            <a:bodyPr wrap="none" lIns="91374" tIns="45685" rIns="91374" bIns="45685">
              <a:spAutoFit/>
            </a:bodyPr>
            <a:lstStyle/>
            <a:p>
              <a:pPr defTabSz="912813" fontAlgn="base">
                <a:spcBef>
                  <a:spcPts val="600"/>
                </a:spcBef>
                <a:spcAft>
                  <a:spcPct val="0"/>
                </a:spcAft>
                <a:defRPr/>
              </a:pPr>
              <a:endParaRPr kumimoji="1" lang="en-US" altLang="ko-KR" sz="105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grpSp>
      <p:sp>
        <p:nvSpPr>
          <p:cNvPr id="22" name="TextBox 21"/>
          <p:cNvSpPr txBox="1"/>
          <p:nvPr/>
        </p:nvSpPr>
        <p:spPr>
          <a:xfrm>
            <a:off x="199747" y="465691"/>
            <a:ext cx="540399"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en-US" altLang="ko-KR" sz="2400" b="1" dirty="0">
                <a:ln>
                  <a:solidFill>
                    <a:schemeClr val="bg1">
                      <a:lumMod val="85000"/>
                      <a:alpha val="0"/>
                    </a:schemeClr>
                  </a:solidFill>
                </a:ln>
                <a:solidFill>
                  <a:schemeClr val="bg1"/>
                </a:solidFill>
                <a:latin typeface="맑은 고딕" pitchFamily="50" charset="-127"/>
                <a:ea typeface="맑은 고딕" pitchFamily="50" charset="-127"/>
                <a:cs typeface="Arial" panose="020B0604020202020204" pitchFamily="34" charset="0"/>
              </a:rPr>
              <a:t>01</a:t>
            </a:r>
          </a:p>
        </p:txBody>
      </p:sp>
      <p:sp>
        <p:nvSpPr>
          <p:cNvPr id="25" name="TextBox 24"/>
          <p:cNvSpPr txBox="1"/>
          <p:nvPr/>
        </p:nvSpPr>
        <p:spPr>
          <a:xfrm>
            <a:off x="3160204" y="1874006"/>
            <a:ext cx="1878327" cy="1538812"/>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어깨까지 내려오는 단발머리</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색은 옆의 사진보다 진하게 </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여기에 약간 며칠 동안 머리를 감지 않아 </a:t>
            </a:r>
            <a:r>
              <a:rPr kumimoji="1" lang="ko-KR" altLang="en-US" sz="1200" dirty="0" err="1">
                <a:ln>
                  <a:solidFill>
                    <a:schemeClr val="bg1">
                      <a:lumMod val="85000"/>
                      <a:alpha val="0"/>
                    </a:schemeClr>
                  </a:solidFill>
                </a:ln>
                <a:solidFill>
                  <a:srgbClr val="4B465E"/>
                </a:solidFill>
                <a:latin typeface="맑은 고딕" pitchFamily="50" charset="-127"/>
                <a:cs typeface="Arial" panose="020B0604020202020204" pitchFamily="34" charset="0"/>
              </a:rPr>
              <a:t>떡진</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 머리</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6" name="TextBox 25"/>
          <p:cNvSpPr txBox="1"/>
          <p:nvPr/>
        </p:nvSpPr>
        <p:spPr>
          <a:xfrm>
            <a:off x="3160202" y="1504745"/>
            <a:ext cx="2847034" cy="338484"/>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sz="1600" b="1" dirty="0">
                <a:ln>
                  <a:solidFill>
                    <a:schemeClr val="bg1">
                      <a:lumMod val="85000"/>
                      <a:alpha val="0"/>
                    </a:schemeClr>
                  </a:solidFill>
                </a:ln>
                <a:solidFill>
                  <a:srgbClr val="4B465E"/>
                </a:solidFill>
                <a:latin typeface="맑은 고딕" pitchFamily="50" charset="-127"/>
                <a:cs typeface="Arial" panose="020B0604020202020204" pitchFamily="34" charset="0"/>
              </a:rPr>
              <a:t>헤어</a:t>
            </a:r>
            <a:endParaRPr kumimoji="1" lang="en-US" altLang="ko-KR" sz="16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7" name="TextBox 26"/>
          <p:cNvSpPr txBox="1"/>
          <p:nvPr/>
        </p:nvSpPr>
        <p:spPr>
          <a:xfrm>
            <a:off x="8598551" y="1669444"/>
            <a:ext cx="3316934" cy="53853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후드가 달린 </a:t>
            </a:r>
            <a:r>
              <a:rPr kumimoji="1" lang="ko-KR" altLang="en-US" sz="1200" dirty="0" err="1">
                <a:ln>
                  <a:solidFill>
                    <a:schemeClr val="bg1">
                      <a:lumMod val="85000"/>
                      <a:alpha val="0"/>
                    </a:schemeClr>
                  </a:solidFill>
                </a:ln>
                <a:solidFill>
                  <a:srgbClr val="4B465E"/>
                </a:solidFill>
                <a:latin typeface="맑은 고딕" pitchFamily="50" charset="-127"/>
                <a:cs typeface="Arial" panose="020B0604020202020204" pitchFamily="34" charset="0"/>
              </a:rPr>
              <a:t>검갈색</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 로브</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이 캐릭터는 후드를 쓰지는 않는다</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8" name="TextBox 27"/>
          <p:cNvSpPr txBox="1"/>
          <p:nvPr/>
        </p:nvSpPr>
        <p:spPr>
          <a:xfrm>
            <a:off x="8598549" y="1300183"/>
            <a:ext cx="2847034" cy="338484"/>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sz="1600" b="1" dirty="0">
                <a:ln>
                  <a:solidFill>
                    <a:schemeClr val="bg1">
                      <a:lumMod val="85000"/>
                      <a:alpha val="0"/>
                    </a:schemeClr>
                  </a:solidFill>
                </a:ln>
                <a:solidFill>
                  <a:srgbClr val="4B465E"/>
                </a:solidFill>
                <a:latin typeface="맑은 고딕" pitchFamily="50" charset="-127"/>
                <a:cs typeface="Arial" panose="020B0604020202020204" pitchFamily="34" charset="0"/>
              </a:rPr>
              <a:t>로브</a:t>
            </a:r>
            <a:endParaRPr kumimoji="1" lang="en-US" altLang="ko-KR" sz="16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9" name="TextBox 28"/>
          <p:cNvSpPr txBox="1"/>
          <p:nvPr/>
        </p:nvSpPr>
        <p:spPr>
          <a:xfrm>
            <a:off x="2764524" y="4747419"/>
            <a:ext cx="2724359" cy="1169480"/>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나무 스태프</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성직자 특징에 맞게 십자 문양 추가</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추가하는 위치는 자율</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색깔은 자작나무 재질의 하얀 색의 목재 스태프</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0" name="TextBox 29"/>
          <p:cNvSpPr txBox="1"/>
          <p:nvPr/>
        </p:nvSpPr>
        <p:spPr>
          <a:xfrm>
            <a:off x="2804779" y="4324334"/>
            <a:ext cx="2847034" cy="338484"/>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sz="1600" b="1" dirty="0">
                <a:ln>
                  <a:solidFill>
                    <a:schemeClr val="bg1">
                      <a:lumMod val="85000"/>
                      <a:alpha val="0"/>
                    </a:schemeClr>
                  </a:solidFill>
                </a:ln>
                <a:solidFill>
                  <a:srgbClr val="4B465E"/>
                </a:solidFill>
                <a:latin typeface="맑은 고딕" pitchFamily="50" charset="-127"/>
                <a:cs typeface="Arial" panose="020B0604020202020204" pitchFamily="34" charset="0"/>
              </a:rPr>
              <a:t>무기</a:t>
            </a:r>
            <a:endParaRPr kumimoji="1" lang="en-US" altLang="ko-KR" sz="16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1" name="TextBox 30"/>
          <p:cNvSpPr txBox="1"/>
          <p:nvPr/>
        </p:nvSpPr>
        <p:spPr>
          <a:xfrm>
            <a:off x="8433717" y="4706696"/>
            <a:ext cx="3316934" cy="80014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가죽신</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밝은 갈색 톤</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옆의 이미지 참조</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2" name="TextBox 31"/>
          <p:cNvSpPr txBox="1"/>
          <p:nvPr/>
        </p:nvSpPr>
        <p:spPr>
          <a:xfrm>
            <a:off x="8433715" y="4337435"/>
            <a:ext cx="2847034" cy="338484"/>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sz="1600" b="1" dirty="0">
                <a:ln>
                  <a:solidFill>
                    <a:schemeClr val="bg1">
                      <a:lumMod val="85000"/>
                      <a:alpha val="0"/>
                    </a:schemeClr>
                  </a:solidFill>
                </a:ln>
                <a:solidFill>
                  <a:srgbClr val="4B465E"/>
                </a:solidFill>
                <a:latin typeface="맑은 고딕" pitchFamily="50" charset="-127"/>
                <a:cs typeface="Arial" panose="020B0604020202020204" pitchFamily="34" charset="0"/>
              </a:rPr>
              <a:t>신발</a:t>
            </a:r>
            <a:endParaRPr kumimoji="1" lang="en-US" altLang="ko-KR" sz="16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pic>
        <p:nvPicPr>
          <p:cNvPr id="4" name="그림 3"/>
          <p:cNvPicPr>
            <a:picLocks noChangeAspect="1"/>
          </p:cNvPicPr>
          <p:nvPr/>
        </p:nvPicPr>
        <p:blipFill>
          <a:blip r:embed="rId2"/>
          <a:stretch>
            <a:fillRect/>
          </a:stretch>
        </p:blipFill>
        <p:spPr>
          <a:xfrm>
            <a:off x="5398828" y="410198"/>
            <a:ext cx="2119921" cy="5345100"/>
          </a:xfrm>
          <a:prstGeom prst="rect">
            <a:avLst/>
          </a:prstGeom>
        </p:spPr>
      </p:pic>
      <p:cxnSp>
        <p:nvCxnSpPr>
          <p:cNvPr id="23" name="직선 화살표 연결선 22"/>
          <p:cNvCxnSpPr/>
          <p:nvPr/>
        </p:nvCxnSpPr>
        <p:spPr>
          <a:xfrm flipH="1">
            <a:off x="4265328" y="978499"/>
            <a:ext cx="2063184" cy="690945"/>
          </a:xfrm>
          <a:prstGeom prst="straightConnector1">
            <a:avLst/>
          </a:prstGeom>
          <a:ln w="15875">
            <a:solidFill>
              <a:srgbClr val="55CFD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33" name="직선 화살표 연결선 32"/>
          <p:cNvCxnSpPr/>
          <p:nvPr/>
        </p:nvCxnSpPr>
        <p:spPr>
          <a:xfrm flipH="1">
            <a:off x="4238512" y="3676034"/>
            <a:ext cx="1925166" cy="846032"/>
          </a:xfrm>
          <a:prstGeom prst="straightConnector1">
            <a:avLst/>
          </a:prstGeom>
          <a:ln w="15875">
            <a:solidFill>
              <a:srgbClr val="55CFD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34" name="직선 화살표 연결선 33"/>
          <p:cNvCxnSpPr>
            <a:endCxn id="28" idx="1"/>
          </p:cNvCxnSpPr>
          <p:nvPr/>
        </p:nvCxnSpPr>
        <p:spPr>
          <a:xfrm flipV="1">
            <a:off x="6688809" y="1469425"/>
            <a:ext cx="1909740" cy="770031"/>
          </a:xfrm>
          <a:prstGeom prst="straightConnector1">
            <a:avLst/>
          </a:prstGeom>
          <a:ln w="15875">
            <a:solidFill>
              <a:srgbClr val="55CFD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a:endCxn id="32" idx="1"/>
          </p:cNvCxnSpPr>
          <p:nvPr/>
        </p:nvCxnSpPr>
        <p:spPr>
          <a:xfrm flipV="1">
            <a:off x="6768118" y="4506677"/>
            <a:ext cx="1665597" cy="473719"/>
          </a:xfrm>
          <a:prstGeom prst="straightConnector1">
            <a:avLst/>
          </a:prstGeom>
          <a:ln w="15875">
            <a:solidFill>
              <a:srgbClr val="55CFD1"/>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pic>
        <p:nvPicPr>
          <p:cNvPr id="1026" name="Picture 2" descr=" ">
            <a:extLst>
              <a:ext uri="{FF2B5EF4-FFF2-40B4-BE49-F238E27FC236}">
                <a16:creationId xmlns:a16="http://schemas.microsoft.com/office/drawing/2014/main" id="{C6DD668F-0222-4F4A-9A57-E108915FC1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6987" y="1638667"/>
            <a:ext cx="1432266" cy="17903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할로윈 마치 남자들 한복 Dress 중세 승려 Monk 로브 마법사 집게를 제공 사제 집게를 제공 다 Christian 교회 사제 COS 옷 New-에서할로윈 마치 남자들 한복 Dress 중세 승려 Monk 로브 마법사 집게를 제공 사제 집게를 제공 다 Christian 교회 사제 COS 옷 New부터 의 Aliexpress.com | Alibaba 그룹">
            <a:extLst>
              <a:ext uri="{FF2B5EF4-FFF2-40B4-BE49-F238E27FC236}">
                <a16:creationId xmlns:a16="http://schemas.microsoft.com/office/drawing/2014/main" id="{877633A2-497D-4EA1-B668-54CDB40451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10378" y="2285374"/>
            <a:ext cx="2318800" cy="20520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iking shoes V">
            <a:extLst>
              <a:ext uri="{FF2B5EF4-FFF2-40B4-BE49-F238E27FC236}">
                <a16:creationId xmlns:a16="http://schemas.microsoft.com/office/drawing/2014/main" id="{15159322-F76E-42E2-AFCC-8FFC290BD0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7018" y="4484874"/>
            <a:ext cx="1897264" cy="18972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h, his glorious staff. Of course this is also interesting to Gandalf, he retrieves his power from it. This staff, holds SO much power oh god. You don't want to mess with this. He hit Pippin in the head with it.">
            <a:extLst>
              <a:ext uri="{FF2B5EF4-FFF2-40B4-BE49-F238E27FC236}">
                <a16:creationId xmlns:a16="http://schemas.microsoft.com/office/drawing/2014/main" id="{FD736E66-2965-4681-ADA1-0590C95BE5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589" y="3710429"/>
            <a:ext cx="1355073" cy="2610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815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0" y="6367204"/>
            <a:ext cx="12192000" cy="475861"/>
          </a:xfrm>
          <a:prstGeom prst="rect">
            <a:avLst/>
          </a:prstGeom>
          <a:solidFill>
            <a:srgbClr val="9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다이아몬드 17"/>
          <p:cNvSpPr/>
          <p:nvPr/>
        </p:nvSpPr>
        <p:spPr>
          <a:xfrm>
            <a:off x="521264" y="410198"/>
            <a:ext cx="564022" cy="564022"/>
          </a:xfrm>
          <a:prstGeom prst="diamond">
            <a:avLst/>
          </a:prstGeom>
          <a:solidFill>
            <a:srgbClr val="55C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그룹 18"/>
          <p:cNvGrpSpPr/>
          <p:nvPr/>
        </p:nvGrpSpPr>
        <p:grpSpPr>
          <a:xfrm>
            <a:off x="1110924" y="468483"/>
            <a:ext cx="4353944" cy="484642"/>
            <a:chOff x="1110924" y="386113"/>
            <a:chExt cx="4353944" cy="484642"/>
          </a:xfrm>
        </p:grpSpPr>
        <p:sp>
          <p:nvSpPr>
            <p:cNvPr id="20" name="TextBox 19"/>
            <p:cNvSpPr txBox="1"/>
            <p:nvPr/>
          </p:nvSpPr>
          <p:spPr>
            <a:xfrm>
              <a:off x="1110924" y="386113"/>
              <a:ext cx="4353944"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ko-KR" altLang="en-US" sz="2400" b="1" dirty="0">
                  <a:ln>
                    <a:solidFill>
                      <a:schemeClr val="bg1">
                        <a:lumMod val="85000"/>
                        <a:alpha val="0"/>
                      </a:schemeClr>
                    </a:solidFill>
                  </a:ln>
                  <a:solidFill>
                    <a:srgbClr val="4B465E"/>
                  </a:solidFill>
                  <a:latin typeface="맑은 고딕" pitchFamily="50" charset="-127"/>
                  <a:cs typeface="Arial" panose="020B0604020202020204" pitchFamily="34" charset="0"/>
                </a:rPr>
                <a:t>작은 그림 </a:t>
              </a:r>
              <a:r>
                <a:rPr kumimoji="1" lang="en-US" altLang="ko-KR" sz="2400" b="1" dirty="0">
                  <a:ln>
                    <a:solidFill>
                      <a:schemeClr val="bg1">
                        <a:lumMod val="85000"/>
                        <a:alpha val="0"/>
                      </a:schemeClr>
                    </a:solidFill>
                  </a:ln>
                  <a:solidFill>
                    <a:srgbClr val="4B465E"/>
                  </a:solidFill>
                  <a:latin typeface="맑은 고딕" pitchFamily="50" charset="-127"/>
                  <a:cs typeface="Arial" panose="020B0604020202020204" pitchFamily="34" charset="0"/>
                </a:rPr>
                <a:t>– </a:t>
              </a:r>
              <a:r>
                <a:rPr kumimoji="1" lang="ko-KR" altLang="en-US" sz="2400" b="1" dirty="0">
                  <a:ln>
                    <a:solidFill>
                      <a:schemeClr val="bg1">
                        <a:lumMod val="85000"/>
                        <a:alpha val="0"/>
                      </a:schemeClr>
                    </a:solidFill>
                  </a:ln>
                  <a:solidFill>
                    <a:srgbClr val="4B465E"/>
                  </a:solidFill>
                  <a:latin typeface="맑은 고딕" pitchFamily="50" charset="-127"/>
                  <a:cs typeface="Arial" panose="020B0604020202020204" pitchFamily="34" charset="0"/>
                </a:rPr>
                <a:t>얼굴</a:t>
              </a:r>
              <a:r>
                <a:rPr kumimoji="1" lang="en-US" altLang="ko-KR" sz="2400" b="1" dirty="0">
                  <a:ln>
                    <a:solidFill>
                      <a:schemeClr val="bg1">
                        <a:lumMod val="85000"/>
                        <a:alpha val="0"/>
                      </a:schemeClr>
                    </a:solidFill>
                  </a:ln>
                  <a:solidFill>
                    <a:srgbClr val="4B465E"/>
                  </a:solidFill>
                  <a:latin typeface="맑은 고딕" pitchFamily="50" charset="-127"/>
                  <a:cs typeface="Arial" panose="020B0604020202020204" pitchFamily="34" charset="0"/>
                </a:rPr>
                <a:t>, </a:t>
              </a:r>
              <a:r>
                <a:rPr kumimoji="1" lang="ko-KR" altLang="en-US" sz="2400" b="1" dirty="0">
                  <a:ln>
                    <a:solidFill>
                      <a:schemeClr val="bg1">
                        <a:lumMod val="85000"/>
                        <a:alpha val="0"/>
                      </a:schemeClr>
                    </a:solidFill>
                  </a:ln>
                  <a:solidFill>
                    <a:srgbClr val="4B465E"/>
                  </a:solidFill>
                  <a:latin typeface="맑은 고딕" pitchFamily="50" charset="-127"/>
                  <a:cs typeface="Arial" panose="020B0604020202020204" pitchFamily="34" charset="0"/>
                </a:rPr>
                <a:t>체형 비주얼</a:t>
              </a:r>
              <a:endParaRPr kumimoji="1" lang="en-US" altLang="ko-KR" sz="24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1" name="TextBox 20"/>
            <p:cNvSpPr txBox="1"/>
            <p:nvPr/>
          </p:nvSpPr>
          <p:spPr>
            <a:xfrm>
              <a:off x="1110924" y="616910"/>
              <a:ext cx="184597" cy="253845"/>
            </a:xfrm>
            <a:prstGeom prst="rect">
              <a:avLst/>
            </a:prstGeom>
            <a:noFill/>
          </p:spPr>
          <p:txBody>
            <a:bodyPr wrap="none" lIns="91374" tIns="45685" rIns="91374" bIns="45685">
              <a:spAutoFit/>
            </a:bodyPr>
            <a:lstStyle/>
            <a:p>
              <a:pPr defTabSz="912813" fontAlgn="base">
                <a:spcBef>
                  <a:spcPts val="600"/>
                </a:spcBef>
                <a:spcAft>
                  <a:spcPct val="0"/>
                </a:spcAft>
                <a:defRPr/>
              </a:pPr>
              <a:endParaRPr kumimoji="1" lang="en-US" altLang="ko-KR" sz="105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grpSp>
      <p:sp>
        <p:nvSpPr>
          <p:cNvPr id="22" name="TextBox 21"/>
          <p:cNvSpPr txBox="1"/>
          <p:nvPr/>
        </p:nvSpPr>
        <p:spPr>
          <a:xfrm>
            <a:off x="536854" y="451302"/>
            <a:ext cx="540399"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en-US" altLang="ko-KR" sz="2400" b="1" dirty="0">
                <a:ln>
                  <a:solidFill>
                    <a:schemeClr val="bg1">
                      <a:lumMod val="85000"/>
                      <a:alpha val="0"/>
                    </a:schemeClr>
                  </a:solidFill>
                </a:ln>
                <a:solidFill>
                  <a:schemeClr val="bg1"/>
                </a:solidFill>
                <a:latin typeface="맑은 고딕" pitchFamily="50" charset="-127"/>
                <a:ea typeface="맑은 고딕" pitchFamily="50" charset="-127"/>
                <a:cs typeface="Arial" panose="020B0604020202020204" pitchFamily="34" charset="0"/>
              </a:rPr>
              <a:t>00</a:t>
            </a:r>
          </a:p>
        </p:txBody>
      </p:sp>
      <p:sp>
        <p:nvSpPr>
          <p:cNvPr id="25" name="TextBox 24"/>
          <p:cNvSpPr txBox="1"/>
          <p:nvPr/>
        </p:nvSpPr>
        <p:spPr>
          <a:xfrm>
            <a:off x="8723214" y="1826435"/>
            <a:ext cx="3468786" cy="984814"/>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능글능글함이 묻어 나오는 얼굴</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하지만 그만큼 실력자라서 자신이 있는 표정</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이 사진과 차이는 면도를 안 해서 수염이 불규칙하게 자란 얼굴 </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6" name="TextBox 25"/>
          <p:cNvSpPr txBox="1"/>
          <p:nvPr/>
        </p:nvSpPr>
        <p:spPr>
          <a:xfrm>
            <a:off x="8595217" y="1455997"/>
            <a:ext cx="2847034" cy="338484"/>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sz="1600" b="1" dirty="0">
                <a:ln>
                  <a:solidFill>
                    <a:schemeClr val="bg1">
                      <a:lumMod val="85000"/>
                      <a:alpha val="0"/>
                    </a:schemeClr>
                  </a:solidFill>
                </a:ln>
                <a:solidFill>
                  <a:srgbClr val="4B465E"/>
                </a:solidFill>
                <a:latin typeface="맑은 고딕" pitchFamily="50" charset="-127"/>
                <a:cs typeface="Arial" panose="020B0604020202020204" pitchFamily="34" charset="0"/>
              </a:rPr>
              <a:t>얼굴</a:t>
            </a:r>
            <a:endParaRPr kumimoji="1" lang="en-US" altLang="ko-KR" sz="16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7" name="TextBox 26"/>
          <p:cNvSpPr txBox="1"/>
          <p:nvPr/>
        </p:nvSpPr>
        <p:spPr>
          <a:xfrm>
            <a:off x="8875066" y="3780604"/>
            <a:ext cx="3316934" cy="106175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키</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 </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약 </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180cm</a:t>
            </a: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체중</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 70kg</a:t>
            </a: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특징</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 </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성직자답지 않게 몸에 잔근육이 많다</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맨 오른쪽 이미지 참고하시면 됩니다</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8" name="TextBox 27"/>
          <p:cNvSpPr txBox="1"/>
          <p:nvPr/>
        </p:nvSpPr>
        <p:spPr>
          <a:xfrm>
            <a:off x="8875064" y="3411343"/>
            <a:ext cx="2847034" cy="338484"/>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sz="1600" b="1" dirty="0">
                <a:ln>
                  <a:solidFill>
                    <a:schemeClr val="bg1">
                      <a:lumMod val="85000"/>
                      <a:alpha val="0"/>
                    </a:schemeClr>
                  </a:solidFill>
                </a:ln>
                <a:solidFill>
                  <a:srgbClr val="4B465E"/>
                </a:solidFill>
                <a:latin typeface="맑은 고딕" pitchFamily="50" charset="-127"/>
                <a:cs typeface="Arial" panose="020B0604020202020204" pitchFamily="34" charset="0"/>
              </a:rPr>
              <a:t>체구</a:t>
            </a:r>
            <a:endParaRPr kumimoji="1" lang="en-US" altLang="ko-KR" sz="16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pic>
        <p:nvPicPr>
          <p:cNvPr id="3" name="그림 2">
            <a:extLst>
              <a:ext uri="{FF2B5EF4-FFF2-40B4-BE49-F238E27FC236}">
                <a16:creationId xmlns:a16="http://schemas.microsoft.com/office/drawing/2014/main" id="{B53D0593-9DC3-4D11-9B86-DE96C44D73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811" y="1622515"/>
            <a:ext cx="2271852" cy="2271852"/>
          </a:xfrm>
          <a:prstGeom prst="rect">
            <a:avLst/>
          </a:prstGeom>
        </p:spPr>
      </p:pic>
      <p:pic>
        <p:nvPicPr>
          <p:cNvPr id="5" name="그림 4">
            <a:extLst>
              <a:ext uri="{FF2B5EF4-FFF2-40B4-BE49-F238E27FC236}">
                <a16:creationId xmlns:a16="http://schemas.microsoft.com/office/drawing/2014/main" id="{C83269BE-A5BF-4397-A21A-8743908C98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3006" y="1506257"/>
            <a:ext cx="1733639" cy="4169166"/>
          </a:xfrm>
          <a:prstGeom prst="rect">
            <a:avLst/>
          </a:prstGeom>
        </p:spPr>
      </p:pic>
      <p:pic>
        <p:nvPicPr>
          <p:cNvPr id="8" name="그림 7">
            <a:extLst>
              <a:ext uri="{FF2B5EF4-FFF2-40B4-BE49-F238E27FC236}">
                <a16:creationId xmlns:a16="http://schemas.microsoft.com/office/drawing/2014/main" id="{B234D9C0-518D-4E73-A4EF-FC124DA9B3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0972" y="1506257"/>
            <a:ext cx="2895749" cy="4169166"/>
          </a:xfrm>
          <a:prstGeom prst="rect">
            <a:avLst/>
          </a:prstGeom>
        </p:spPr>
      </p:pic>
    </p:spTree>
    <p:extLst>
      <p:ext uri="{BB962C8B-B14F-4D97-AF65-F5344CB8AC3E}">
        <p14:creationId xmlns:p14="http://schemas.microsoft.com/office/powerpoint/2010/main" val="1932410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0" y="6382139"/>
            <a:ext cx="12192000" cy="475861"/>
          </a:xfrm>
          <a:prstGeom prst="rect">
            <a:avLst/>
          </a:prstGeom>
          <a:solidFill>
            <a:srgbClr val="9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다이아몬드 8"/>
          <p:cNvSpPr/>
          <p:nvPr/>
        </p:nvSpPr>
        <p:spPr>
          <a:xfrm>
            <a:off x="521264" y="410198"/>
            <a:ext cx="564022" cy="564022"/>
          </a:xfrm>
          <a:prstGeom prst="diamond">
            <a:avLst/>
          </a:prstGeom>
          <a:solidFill>
            <a:srgbClr val="55C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p:cNvGrpSpPr/>
          <p:nvPr/>
        </p:nvGrpSpPr>
        <p:grpSpPr>
          <a:xfrm>
            <a:off x="1110924" y="468483"/>
            <a:ext cx="1524643" cy="484642"/>
            <a:chOff x="1110924" y="386113"/>
            <a:chExt cx="1524643" cy="484642"/>
          </a:xfrm>
        </p:grpSpPr>
        <p:sp>
          <p:nvSpPr>
            <p:cNvPr id="11" name="TextBox 10"/>
            <p:cNvSpPr txBox="1"/>
            <p:nvPr/>
          </p:nvSpPr>
          <p:spPr>
            <a:xfrm>
              <a:off x="1110924" y="386113"/>
              <a:ext cx="1524643"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ko-KR" altLang="en-US" sz="2400" b="1" dirty="0">
                  <a:ln>
                    <a:solidFill>
                      <a:schemeClr val="bg1">
                        <a:lumMod val="85000"/>
                        <a:alpha val="0"/>
                      </a:schemeClr>
                    </a:solidFill>
                  </a:ln>
                  <a:solidFill>
                    <a:srgbClr val="4B465E"/>
                  </a:solidFill>
                  <a:latin typeface="맑은 고딕" pitchFamily="50" charset="-127"/>
                  <a:cs typeface="Arial" panose="020B0604020202020204" pitchFamily="34" charset="0"/>
                </a:rPr>
                <a:t>기타 특징</a:t>
              </a:r>
              <a:endParaRPr kumimoji="1" lang="en-US" altLang="ko-KR" sz="24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12" name="TextBox 11"/>
            <p:cNvSpPr txBox="1"/>
            <p:nvPr/>
          </p:nvSpPr>
          <p:spPr>
            <a:xfrm>
              <a:off x="1110924" y="616910"/>
              <a:ext cx="184597" cy="253845"/>
            </a:xfrm>
            <a:prstGeom prst="rect">
              <a:avLst/>
            </a:prstGeom>
            <a:noFill/>
          </p:spPr>
          <p:txBody>
            <a:bodyPr wrap="none" lIns="91374" tIns="45685" rIns="91374" bIns="45685">
              <a:spAutoFit/>
            </a:bodyPr>
            <a:lstStyle/>
            <a:p>
              <a:pPr defTabSz="912813" fontAlgn="base">
                <a:spcBef>
                  <a:spcPts val="600"/>
                </a:spcBef>
                <a:spcAft>
                  <a:spcPct val="0"/>
                </a:spcAft>
                <a:defRPr/>
              </a:pPr>
              <a:endParaRPr kumimoji="1" lang="en-US" altLang="ko-KR" sz="105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grpSp>
      <p:sp>
        <p:nvSpPr>
          <p:cNvPr id="13" name="TextBox 12"/>
          <p:cNvSpPr txBox="1"/>
          <p:nvPr/>
        </p:nvSpPr>
        <p:spPr>
          <a:xfrm>
            <a:off x="536854" y="451302"/>
            <a:ext cx="540399"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en-US" altLang="ko-KR" sz="2400" b="1" dirty="0">
                <a:ln>
                  <a:solidFill>
                    <a:schemeClr val="bg1">
                      <a:lumMod val="85000"/>
                      <a:alpha val="0"/>
                    </a:schemeClr>
                  </a:solidFill>
                </a:ln>
                <a:solidFill>
                  <a:schemeClr val="bg1"/>
                </a:solidFill>
                <a:latin typeface="맑은 고딕" pitchFamily="50" charset="-127"/>
                <a:ea typeface="맑은 고딕" pitchFamily="50" charset="-127"/>
                <a:cs typeface="Arial" panose="020B0604020202020204" pitchFamily="34" charset="0"/>
              </a:rPr>
              <a:t>01</a:t>
            </a:r>
          </a:p>
        </p:txBody>
      </p:sp>
      <p:sp>
        <p:nvSpPr>
          <p:cNvPr id="15" name="TextBox 14"/>
          <p:cNvSpPr txBox="1"/>
          <p:nvPr/>
        </p:nvSpPr>
        <p:spPr>
          <a:xfrm>
            <a:off x="609721" y="4471292"/>
            <a:ext cx="2260880" cy="735195"/>
          </a:xfrm>
          <a:prstGeom prst="rect">
            <a:avLst/>
          </a:prstGeom>
          <a:noFill/>
        </p:spPr>
        <p:txBody>
          <a:bodyPr wrap="square" lIns="91374" tIns="45685" rIns="91374" bIns="45685">
            <a:spAutoFit/>
          </a:bodyPr>
          <a:lstStyle/>
          <a:p>
            <a:pPr algn="ctr" defTabSz="912813" fontAlgn="base">
              <a:lnSpc>
                <a:spcPct val="120000"/>
              </a:lnSpc>
              <a:spcBef>
                <a:spcPts val="600"/>
              </a:spcBef>
              <a:spcAft>
                <a:spcPct val="0"/>
              </a:spcAft>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귀차니스트라 며칠동안 씻지 않는 것이 기본이기 때문에 주변에 파리가 자주 꼬임</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16" name="TextBox 15"/>
          <p:cNvSpPr txBox="1"/>
          <p:nvPr/>
        </p:nvSpPr>
        <p:spPr>
          <a:xfrm>
            <a:off x="239679" y="3840771"/>
            <a:ext cx="3021849" cy="323095"/>
          </a:xfrm>
          <a:prstGeom prst="rect">
            <a:avLst/>
          </a:prstGeom>
          <a:noFill/>
        </p:spPr>
        <p:txBody>
          <a:bodyPr wrap="none" lIns="91374" tIns="45685" rIns="91374" bIns="45685">
            <a:spAutoFit/>
          </a:bodyPr>
          <a:lstStyle/>
          <a:p>
            <a:pPr algn="ctr" defTabSz="912813" fontAlgn="base">
              <a:spcBef>
                <a:spcPts val="600"/>
              </a:spcBef>
              <a:spcAft>
                <a:spcPct val="0"/>
              </a:spcAft>
              <a:defRPr/>
            </a:pPr>
            <a:r>
              <a:rPr kumimoji="1" lang="ko-KR" altLang="en-US" sz="1500" b="1">
                <a:ln>
                  <a:solidFill>
                    <a:schemeClr val="bg1">
                      <a:lumMod val="85000"/>
                      <a:alpha val="0"/>
                    </a:schemeClr>
                  </a:solidFill>
                </a:ln>
                <a:solidFill>
                  <a:srgbClr val="4B465E"/>
                </a:solidFill>
                <a:latin typeface="맑은 고딕" pitchFamily="50" charset="-127"/>
                <a:cs typeface="Arial" panose="020B0604020202020204" pitchFamily="34" charset="0"/>
              </a:rPr>
              <a:t>주변에 항상 파리가 몇 마리 날림</a:t>
            </a:r>
            <a:endParaRPr kumimoji="1" lang="en-US" altLang="ko-KR" sz="15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cxnSp>
        <p:nvCxnSpPr>
          <p:cNvPr id="17" name="직선 연결선 16"/>
          <p:cNvCxnSpPr/>
          <p:nvPr/>
        </p:nvCxnSpPr>
        <p:spPr>
          <a:xfrm>
            <a:off x="3376247" y="1426866"/>
            <a:ext cx="0" cy="4500489"/>
          </a:xfrm>
          <a:prstGeom prst="line">
            <a:avLst/>
          </a:prstGeom>
          <a:ln>
            <a:solidFill>
              <a:srgbClr val="55CFD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461827" y="4284783"/>
            <a:ext cx="2548595" cy="889083"/>
          </a:xfrm>
          <a:prstGeom prst="rect">
            <a:avLst/>
          </a:prstGeom>
          <a:noFill/>
        </p:spPr>
        <p:txBody>
          <a:bodyPr wrap="square" lIns="91374" tIns="45685" rIns="91374" bIns="45685">
            <a:spAutoFit/>
          </a:bodyPr>
          <a:lstStyle/>
          <a:p>
            <a:pPr algn="ctr" defTabSz="912813" fontAlgn="base">
              <a:lnSpc>
                <a:spcPct val="120000"/>
              </a:lnSpc>
              <a:spcBef>
                <a:spcPts val="600"/>
              </a:spcBef>
              <a:spcAft>
                <a:spcPct val="0"/>
              </a:spcAft>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잘 씻지 않는다는 </a:t>
            </a:r>
            <a:r>
              <a:rPr kumimoji="1" lang="ko-KR" altLang="en-US" sz="1200" dirty="0" err="1">
                <a:ln>
                  <a:solidFill>
                    <a:schemeClr val="bg1">
                      <a:lumMod val="85000"/>
                      <a:alpha val="0"/>
                    </a:schemeClr>
                  </a:solidFill>
                </a:ln>
                <a:solidFill>
                  <a:srgbClr val="4B465E"/>
                </a:solidFill>
                <a:latin typeface="맑은 고딕" pitchFamily="50" charset="-127"/>
                <a:cs typeface="Arial" panose="020B0604020202020204" pitchFamily="34" charset="0"/>
              </a:rPr>
              <a:t>콘셉에</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 맞게</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algn="ctr" defTabSz="912813" fontAlgn="base">
              <a:lnSpc>
                <a:spcPct val="120000"/>
              </a:lnSpc>
              <a:spcBef>
                <a:spcPts val="600"/>
              </a:spcBef>
              <a:spcAft>
                <a:spcPct val="0"/>
              </a:spcAft>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주변에서 악취가 난다는 설정 부각</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a:p>
            <a:pPr algn="ctr" defTabSz="912813" fontAlgn="base">
              <a:lnSpc>
                <a:spcPct val="120000"/>
              </a:lnSpc>
              <a:spcBef>
                <a:spcPts val="600"/>
              </a:spcBef>
              <a:spcAft>
                <a:spcPct val="0"/>
              </a:spcAft>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정작 본인한테 냄새나는 것은 모름</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1" name="TextBox 20"/>
          <p:cNvSpPr txBox="1"/>
          <p:nvPr/>
        </p:nvSpPr>
        <p:spPr>
          <a:xfrm>
            <a:off x="3484887" y="3840771"/>
            <a:ext cx="2502476" cy="323095"/>
          </a:xfrm>
          <a:prstGeom prst="rect">
            <a:avLst/>
          </a:prstGeom>
          <a:noFill/>
        </p:spPr>
        <p:txBody>
          <a:bodyPr wrap="none" lIns="91374" tIns="45685" rIns="91374" bIns="45685">
            <a:spAutoFit/>
          </a:bodyPr>
          <a:lstStyle/>
          <a:p>
            <a:pPr algn="ctr" defTabSz="912813" fontAlgn="base">
              <a:spcBef>
                <a:spcPts val="600"/>
              </a:spcBef>
              <a:spcAft>
                <a:spcPct val="0"/>
              </a:spcAft>
              <a:defRPr/>
            </a:pPr>
            <a:r>
              <a:rPr kumimoji="1" lang="ko-KR" altLang="en-US" sz="1500" b="1" dirty="0">
                <a:ln>
                  <a:solidFill>
                    <a:schemeClr val="bg1">
                      <a:lumMod val="85000"/>
                      <a:alpha val="0"/>
                    </a:schemeClr>
                  </a:solidFill>
                </a:ln>
                <a:solidFill>
                  <a:srgbClr val="4B465E"/>
                </a:solidFill>
                <a:latin typeface="맑은 고딕" pitchFamily="50" charset="-127"/>
                <a:cs typeface="Arial" panose="020B0604020202020204" pitchFamily="34" charset="0"/>
              </a:rPr>
              <a:t>캐릭터 주변에 악취 이미지</a:t>
            </a:r>
            <a:endParaRPr kumimoji="1" lang="en-US" altLang="ko-KR" sz="15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cxnSp>
        <p:nvCxnSpPr>
          <p:cNvPr id="22" name="직선 연결선 21"/>
          <p:cNvCxnSpPr/>
          <p:nvPr/>
        </p:nvCxnSpPr>
        <p:spPr>
          <a:xfrm>
            <a:off x="6096001" y="1426866"/>
            <a:ext cx="0" cy="4500489"/>
          </a:xfrm>
          <a:prstGeom prst="line">
            <a:avLst/>
          </a:prstGeom>
          <a:ln>
            <a:solidFill>
              <a:srgbClr val="55CFD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325438" y="4210032"/>
            <a:ext cx="2260880" cy="956794"/>
          </a:xfrm>
          <a:prstGeom prst="rect">
            <a:avLst/>
          </a:prstGeom>
          <a:noFill/>
        </p:spPr>
        <p:txBody>
          <a:bodyPr wrap="square" lIns="91374" tIns="45685" rIns="91374" bIns="45685">
            <a:spAutoFit/>
          </a:bodyPr>
          <a:lstStyle/>
          <a:p>
            <a:pPr algn="ctr" defTabSz="912813" fontAlgn="base">
              <a:lnSpc>
                <a:spcPct val="120000"/>
              </a:lnSpc>
              <a:spcBef>
                <a:spcPts val="600"/>
              </a:spcBef>
              <a:spcAft>
                <a:spcPct val="0"/>
              </a:spcAft>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위 이미지에서는 담배로 나왔으나 성직자의 속성에 맞게 담배 대신 강아지풀 같은 풀잎을 항상 물고 다닌다는 설정</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6" name="TextBox 25"/>
          <p:cNvSpPr txBox="1"/>
          <p:nvPr/>
        </p:nvSpPr>
        <p:spPr>
          <a:xfrm>
            <a:off x="6267157" y="3808799"/>
            <a:ext cx="2377441" cy="323095"/>
          </a:xfrm>
          <a:prstGeom prst="rect">
            <a:avLst/>
          </a:prstGeom>
          <a:noFill/>
        </p:spPr>
        <p:txBody>
          <a:bodyPr wrap="none" lIns="91374" tIns="45685" rIns="91374" bIns="45685">
            <a:spAutoFit/>
          </a:bodyPr>
          <a:lstStyle/>
          <a:p>
            <a:pPr algn="ctr" defTabSz="912813" fontAlgn="base">
              <a:spcBef>
                <a:spcPts val="600"/>
              </a:spcBef>
              <a:spcAft>
                <a:spcPct val="0"/>
              </a:spcAft>
              <a:defRPr/>
            </a:pPr>
            <a:r>
              <a:rPr kumimoji="1" lang="ko-KR" altLang="en-US" sz="1500" b="1" dirty="0">
                <a:ln>
                  <a:solidFill>
                    <a:schemeClr val="bg1">
                      <a:lumMod val="85000"/>
                      <a:alpha val="0"/>
                    </a:schemeClr>
                  </a:solidFill>
                </a:ln>
                <a:solidFill>
                  <a:srgbClr val="4B465E"/>
                </a:solidFill>
                <a:latin typeface="맑은 고딕" pitchFamily="50" charset="-127"/>
                <a:cs typeface="Arial" panose="020B0604020202020204" pitchFamily="34" charset="0"/>
              </a:rPr>
              <a:t>입에 풀을 항상 물고 있음</a:t>
            </a:r>
            <a:endParaRPr kumimoji="1" lang="en-US" altLang="ko-KR" sz="15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cxnSp>
        <p:nvCxnSpPr>
          <p:cNvPr id="27" name="직선 연결선 26"/>
          <p:cNvCxnSpPr/>
          <p:nvPr/>
        </p:nvCxnSpPr>
        <p:spPr>
          <a:xfrm>
            <a:off x="8815755" y="1426866"/>
            <a:ext cx="0" cy="4500489"/>
          </a:xfrm>
          <a:prstGeom prst="line">
            <a:avLst/>
          </a:prstGeom>
          <a:ln>
            <a:solidFill>
              <a:srgbClr val="55CFD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321399" y="4193746"/>
            <a:ext cx="2260880" cy="1178393"/>
          </a:xfrm>
          <a:prstGeom prst="rect">
            <a:avLst/>
          </a:prstGeom>
          <a:noFill/>
        </p:spPr>
        <p:txBody>
          <a:bodyPr wrap="square" lIns="91374" tIns="45685" rIns="91374" bIns="45685">
            <a:spAutoFit/>
          </a:bodyPr>
          <a:lstStyle/>
          <a:p>
            <a:pPr algn="ctr" defTabSz="912813" fontAlgn="base">
              <a:lnSpc>
                <a:spcPct val="120000"/>
              </a:lnSpc>
              <a:spcBef>
                <a:spcPts val="600"/>
              </a:spcBef>
              <a:spcAft>
                <a:spcPct val="0"/>
              </a:spcAft>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잔 근육이 있는 캐릭터라는 점을 부각하기 위해서 약간 </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V</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자로 파인 후드 로브를 입혀서 쇄골이 살짝 보이게 해서 섹시미를 더한다</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1" name="TextBox 30"/>
          <p:cNvSpPr txBox="1"/>
          <p:nvPr/>
        </p:nvSpPr>
        <p:spPr>
          <a:xfrm>
            <a:off x="8986913" y="3808798"/>
            <a:ext cx="3146882" cy="323095"/>
          </a:xfrm>
          <a:prstGeom prst="rect">
            <a:avLst/>
          </a:prstGeom>
          <a:noFill/>
        </p:spPr>
        <p:txBody>
          <a:bodyPr wrap="none" lIns="91374" tIns="45685" rIns="91374" bIns="45685">
            <a:spAutoFit/>
          </a:bodyPr>
          <a:lstStyle/>
          <a:p>
            <a:pPr algn="ctr" defTabSz="912813" fontAlgn="base">
              <a:spcBef>
                <a:spcPts val="600"/>
              </a:spcBef>
              <a:spcAft>
                <a:spcPct val="0"/>
              </a:spcAft>
              <a:defRPr/>
            </a:pPr>
            <a:r>
              <a:rPr kumimoji="1" lang="ko-KR" altLang="en-US" sz="1500" b="1" dirty="0">
                <a:ln>
                  <a:solidFill>
                    <a:schemeClr val="bg1">
                      <a:lumMod val="85000"/>
                      <a:alpha val="0"/>
                    </a:schemeClr>
                  </a:solidFill>
                </a:ln>
                <a:solidFill>
                  <a:srgbClr val="4B465E"/>
                </a:solidFill>
                <a:latin typeface="맑은 고딕" pitchFamily="50" charset="-127"/>
                <a:cs typeface="Arial" panose="020B0604020202020204" pitchFamily="34" charset="0"/>
              </a:rPr>
              <a:t>로브 틈으로 선명하게 보이는 쇄골</a:t>
            </a:r>
            <a:endParaRPr kumimoji="1" lang="en-US" altLang="ko-KR" sz="15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pic>
        <p:nvPicPr>
          <p:cNvPr id="3" name="그림 2">
            <a:extLst>
              <a:ext uri="{FF2B5EF4-FFF2-40B4-BE49-F238E27FC236}">
                <a16:creationId xmlns:a16="http://schemas.microsoft.com/office/drawing/2014/main" id="{81F5BF66-32AF-4325-A1CC-C0A0E20AB5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854" y="1426866"/>
            <a:ext cx="2406615" cy="2180424"/>
          </a:xfrm>
          <a:prstGeom prst="rect">
            <a:avLst/>
          </a:prstGeom>
        </p:spPr>
      </p:pic>
      <p:pic>
        <p:nvPicPr>
          <p:cNvPr id="6" name="그림 5">
            <a:extLst>
              <a:ext uri="{FF2B5EF4-FFF2-40B4-BE49-F238E27FC236}">
                <a16:creationId xmlns:a16="http://schemas.microsoft.com/office/drawing/2014/main" id="{2A95788B-D8CF-4208-A7A1-CD643781D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5682" y="1458698"/>
            <a:ext cx="2387723" cy="2197213"/>
          </a:xfrm>
          <a:prstGeom prst="rect">
            <a:avLst/>
          </a:prstGeom>
        </p:spPr>
      </p:pic>
      <p:pic>
        <p:nvPicPr>
          <p:cNvPr id="28" name="그림 27">
            <a:extLst>
              <a:ext uri="{FF2B5EF4-FFF2-40B4-BE49-F238E27FC236}">
                <a16:creationId xmlns:a16="http://schemas.microsoft.com/office/drawing/2014/main" id="{F106472C-E348-4B8C-9258-E5F48F2F2D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952" y="1405258"/>
            <a:ext cx="2271852" cy="2271852"/>
          </a:xfrm>
          <a:prstGeom prst="rect">
            <a:avLst/>
          </a:prstGeom>
        </p:spPr>
      </p:pic>
      <p:pic>
        <p:nvPicPr>
          <p:cNvPr id="18" name="그림 17">
            <a:extLst>
              <a:ext uri="{FF2B5EF4-FFF2-40B4-BE49-F238E27FC236}">
                <a16:creationId xmlns:a16="http://schemas.microsoft.com/office/drawing/2014/main" id="{3EFD867B-E0F2-4C28-BAA5-1A579E3F70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9888" y="1426867"/>
            <a:ext cx="2037072" cy="2180424"/>
          </a:xfrm>
          <a:prstGeom prst="rect">
            <a:avLst/>
          </a:prstGeom>
        </p:spPr>
      </p:pic>
      <p:sp>
        <p:nvSpPr>
          <p:cNvPr id="32" name="TextBox 31">
            <a:extLst>
              <a:ext uri="{FF2B5EF4-FFF2-40B4-BE49-F238E27FC236}">
                <a16:creationId xmlns:a16="http://schemas.microsoft.com/office/drawing/2014/main" id="{09A3CAEE-CD0C-493D-8760-886753C6FEF7}"/>
              </a:ext>
            </a:extLst>
          </p:cNvPr>
          <p:cNvSpPr txBox="1"/>
          <p:nvPr/>
        </p:nvSpPr>
        <p:spPr>
          <a:xfrm>
            <a:off x="6302054" y="5252084"/>
            <a:ext cx="2260880" cy="735195"/>
          </a:xfrm>
          <a:prstGeom prst="rect">
            <a:avLst/>
          </a:prstGeom>
          <a:noFill/>
        </p:spPr>
        <p:txBody>
          <a:bodyPr wrap="square" lIns="91374" tIns="45685" rIns="91374" bIns="45685">
            <a:spAutoFit/>
          </a:bodyPr>
          <a:lstStyle/>
          <a:p>
            <a:pPr algn="ctr" defTabSz="912813" fontAlgn="base">
              <a:lnSpc>
                <a:spcPct val="120000"/>
              </a:lnSpc>
              <a:spcBef>
                <a:spcPts val="600"/>
              </a:spcBef>
              <a:spcAft>
                <a:spcPct val="0"/>
              </a:spcAft>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노래 부르는 걸 좋아한다는 설정을 살려 얼굴 근처에 조그맣게 음표 그림 추가</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Tree>
    <p:extLst>
      <p:ext uri="{BB962C8B-B14F-4D97-AF65-F5344CB8AC3E}">
        <p14:creationId xmlns:p14="http://schemas.microsoft.com/office/powerpoint/2010/main" val="313726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0" y="6382139"/>
            <a:ext cx="12192000" cy="475861"/>
          </a:xfrm>
          <a:prstGeom prst="rect">
            <a:avLst/>
          </a:prstGeom>
          <a:solidFill>
            <a:srgbClr val="9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다이아몬드 17"/>
          <p:cNvSpPr/>
          <p:nvPr/>
        </p:nvSpPr>
        <p:spPr>
          <a:xfrm>
            <a:off x="521264" y="410198"/>
            <a:ext cx="564022" cy="564022"/>
          </a:xfrm>
          <a:prstGeom prst="diamond">
            <a:avLst/>
          </a:prstGeom>
          <a:solidFill>
            <a:srgbClr val="55C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그룹 18"/>
          <p:cNvGrpSpPr/>
          <p:nvPr/>
        </p:nvGrpSpPr>
        <p:grpSpPr>
          <a:xfrm>
            <a:off x="1110924" y="468483"/>
            <a:ext cx="5544973" cy="484642"/>
            <a:chOff x="1110924" y="386113"/>
            <a:chExt cx="3543240" cy="484642"/>
          </a:xfrm>
        </p:grpSpPr>
        <p:sp>
          <p:nvSpPr>
            <p:cNvPr id="20" name="TextBox 19"/>
            <p:cNvSpPr txBox="1"/>
            <p:nvPr/>
          </p:nvSpPr>
          <p:spPr>
            <a:xfrm>
              <a:off x="1110924" y="386113"/>
              <a:ext cx="3543240"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ko-KR" altLang="en-US" sz="2400" b="1" dirty="0" err="1">
                  <a:ln>
                    <a:solidFill>
                      <a:schemeClr val="bg1">
                        <a:lumMod val="85000"/>
                        <a:alpha val="0"/>
                      </a:schemeClr>
                    </a:solidFill>
                  </a:ln>
                  <a:solidFill>
                    <a:srgbClr val="4B465E"/>
                  </a:solidFill>
                  <a:latin typeface="맑은 고딕" pitchFamily="50" charset="-127"/>
                  <a:cs typeface="Arial" panose="020B0604020202020204" pitchFamily="34" charset="0"/>
                </a:rPr>
                <a:t>파울라너</a:t>
              </a:r>
              <a:r>
                <a:rPr kumimoji="1" lang="ko-KR" altLang="en-US" sz="2400" b="1" dirty="0">
                  <a:ln>
                    <a:solidFill>
                      <a:schemeClr val="bg1">
                        <a:lumMod val="85000"/>
                        <a:alpha val="0"/>
                      </a:schemeClr>
                    </a:solidFill>
                  </a:ln>
                  <a:solidFill>
                    <a:srgbClr val="4B465E"/>
                  </a:solidFill>
                  <a:latin typeface="맑은 고딕" pitchFamily="50" charset="-127"/>
                  <a:cs typeface="Arial" panose="020B0604020202020204" pitchFamily="34" charset="0"/>
                </a:rPr>
                <a:t> 캐릭터 전체적인 </a:t>
              </a:r>
              <a:r>
                <a:rPr kumimoji="1" lang="ko-KR" altLang="en-US" sz="2400" b="1" dirty="0" err="1">
                  <a:ln>
                    <a:solidFill>
                      <a:schemeClr val="bg1">
                        <a:lumMod val="85000"/>
                        <a:alpha val="0"/>
                      </a:schemeClr>
                    </a:solidFill>
                  </a:ln>
                  <a:solidFill>
                    <a:srgbClr val="4B465E"/>
                  </a:solidFill>
                  <a:latin typeface="맑은 고딕" pitchFamily="50" charset="-127"/>
                  <a:cs typeface="Arial" panose="020B0604020202020204" pitchFamily="34" charset="0"/>
                </a:rPr>
                <a:t>콘셉</a:t>
              </a:r>
              <a:r>
                <a:rPr kumimoji="1" lang="ko-KR" altLang="en-US" sz="2400" b="1" dirty="0">
                  <a:ln>
                    <a:solidFill>
                      <a:schemeClr val="bg1">
                        <a:lumMod val="85000"/>
                        <a:alpha val="0"/>
                      </a:schemeClr>
                    </a:solidFill>
                  </a:ln>
                  <a:solidFill>
                    <a:srgbClr val="4B465E"/>
                  </a:solidFill>
                  <a:latin typeface="맑은 고딕" pitchFamily="50" charset="-127"/>
                  <a:cs typeface="Arial" panose="020B0604020202020204" pitchFamily="34" charset="0"/>
                </a:rPr>
                <a:t> 키워드</a:t>
              </a:r>
              <a:endParaRPr kumimoji="1" lang="en-US" altLang="ko-KR" sz="2400"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1" name="TextBox 20"/>
            <p:cNvSpPr txBox="1"/>
            <p:nvPr/>
          </p:nvSpPr>
          <p:spPr>
            <a:xfrm>
              <a:off x="1110924" y="616910"/>
              <a:ext cx="184597" cy="253845"/>
            </a:xfrm>
            <a:prstGeom prst="rect">
              <a:avLst/>
            </a:prstGeom>
            <a:noFill/>
          </p:spPr>
          <p:txBody>
            <a:bodyPr wrap="none" lIns="91374" tIns="45685" rIns="91374" bIns="45685">
              <a:spAutoFit/>
            </a:bodyPr>
            <a:lstStyle/>
            <a:p>
              <a:pPr defTabSz="912813" fontAlgn="base">
                <a:spcBef>
                  <a:spcPts val="600"/>
                </a:spcBef>
                <a:spcAft>
                  <a:spcPct val="0"/>
                </a:spcAft>
                <a:defRPr/>
              </a:pPr>
              <a:endParaRPr kumimoji="1" lang="en-US" altLang="ko-KR" sz="105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grpSp>
      <p:sp>
        <p:nvSpPr>
          <p:cNvPr id="22" name="TextBox 21"/>
          <p:cNvSpPr txBox="1"/>
          <p:nvPr/>
        </p:nvSpPr>
        <p:spPr>
          <a:xfrm>
            <a:off x="536854" y="451302"/>
            <a:ext cx="540399" cy="461594"/>
          </a:xfrm>
          <a:prstGeom prst="rect">
            <a:avLst/>
          </a:prstGeom>
          <a:noFill/>
        </p:spPr>
        <p:txBody>
          <a:bodyPr wrap="none" lIns="91374" tIns="45685" rIns="91374" bIns="45685">
            <a:spAutoFit/>
          </a:bodyPr>
          <a:lstStyle/>
          <a:p>
            <a:pPr defTabSz="912813" fontAlgn="base">
              <a:spcBef>
                <a:spcPts val="600"/>
              </a:spcBef>
              <a:spcAft>
                <a:spcPct val="0"/>
              </a:spcAft>
              <a:defRPr/>
            </a:pPr>
            <a:r>
              <a:rPr kumimoji="1" lang="en-US" altLang="ko-KR" sz="2400" b="1" dirty="0">
                <a:ln>
                  <a:solidFill>
                    <a:schemeClr val="bg1">
                      <a:lumMod val="85000"/>
                      <a:alpha val="0"/>
                    </a:schemeClr>
                  </a:solidFill>
                </a:ln>
                <a:solidFill>
                  <a:schemeClr val="bg1"/>
                </a:solidFill>
                <a:latin typeface="맑은 고딕" pitchFamily="50" charset="-127"/>
                <a:ea typeface="맑은 고딕" pitchFamily="50" charset="-127"/>
                <a:cs typeface="Arial" panose="020B0604020202020204" pitchFamily="34" charset="0"/>
              </a:rPr>
              <a:t>02</a:t>
            </a:r>
          </a:p>
        </p:txBody>
      </p:sp>
      <p:sp>
        <p:nvSpPr>
          <p:cNvPr id="26" name="TextBox 25"/>
          <p:cNvSpPr txBox="1"/>
          <p:nvPr/>
        </p:nvSpPr>
        <p:spPr>
          <a:xfrm>
            <a:off x="4672483" y="1422746"/>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완벽주의자</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8" name="TextBox 27"/>
          <p:cNvSpPr txBox="1"/>
          <p:nvPr/>
        </p:nvSpPr>
        <p:spPr>
          <a:xfrm>
            <a:off x="4672483" y="3173718"/>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결벽증 </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0" name="TextBox 29"/>
          <p:cNvSpPr txBox="1"/>
          <p:nvPr/>
        </p:nvSpPr>
        <p:spPr>
          <a:xfrm>
            <a:off x="8459322" y="1422746"/>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탱커</a:t>
            </a:r>
            <a:r>
              <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rPr>
              <a:t>(</a:t>
            </a: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전사</a:t>
            </a:r>
            <a:r>
              <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rPr>
              <a:t>)</a:t>
            </a: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 </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32" name="TextBox 31"/>
          <p:cNvSpPr txBox="1"/>
          <p:nvPr/>
        </p:nvSpPr>
        <p:spPr>
          <a:xfrm>
            <a:off x="8459322" y="3376915"/>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dirty="0">
                <a:ln>
                  <a:solidFill>
                    <a:schemeClr val="bg1">
                      <a:lumMod val="85000"/>
                      <a:alpha val="0"/>
                    </a:schemeClr>
                  </a:solidFill>
                </a:ln>
                <a:solidFill>
                  <a:srgbClr val="4B465E"/>
                </a:solidFill>
                <a:latin typeface="맑은 고딕" pitchFamily="50" charset="-127"/>
                <a:cs typeface="Arial" panose="020B0604020202020204" pitchFamily="34" charset="0"/>
              </a:rPr>
              <a:t>비관적인 성격</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3" name="TextBox 22">
            <a:extLst>
              <a:ext uri="{FF2B5EF4-FFF2-40B4-BE49-F238E27FC236}">
                <a16:creationId xmlns:a16="http://schemas.microsoft.com/office/drawing/2014/main" id="{BECCC6F2-7B45-4300-9B4F-50E5DF224FF4}"/>
              </a:ext>
            </a:extLst>
          </p:cNvPr>
          <p:cNvSpPr txBox="1"/>
          <p:nvPr/>
        </p:nvSpPr>
        <p:spPr>
          <a:xfrm>
            <a:off x="4672485" y="1792007"/>
            <a:ext cx="3316934" cy="984814"/>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뭐 놓친 건 없나</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 </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왜 이리 불안하지</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내가 가는데 성공을 못 한다고</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 </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용납 할 수 없어</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짜증이 많고 먹는 걸로 스트레스를 해소</a:t>
            </a:r>
            <a:endPar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4" name="TextBox 23">
            <a:extLst>
              <a:ext uri="{FF2B5EF4-FFF2-40B4-BE49-F238E27FC236}">
                <a16:creationId xmlns:a16="http://schemas.microsoft.com/office/drawing/2014/main" id="{C7CD1C3F-7B8D-47C9-A1A2-63D4FB862FE4}"/>
              </a:ext>
            </a:extLst>
          </p:cNvPr>
          <p:cNvSpPr txBox="1"/>
          <p:nvPr/>
        </p:nvSpPr>
        <p:spPr>
          <a:xfrm>
            <a:off x="4672485" y="3786988"/>
            <a:ext cx="3316934" cy="53853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err="1">
                <a:ln>
                  <a:solidFill>
                    <a:schemeClr val="bg1">
                      <a:lumMod val="85000"/>
                      <a:alpha val="0"/>
                    </a:schemeClr>
                  </a:solidFill>
                </a:ln>
                <a:solidFill>
                  <a:srgbClr val="4B465E"/>
                </a:solidFill>
                <a:latin typeface="맑은 고딕" pitchFamily="50" charset="-127"/>
                <a:cs typeface="Arial" panose="020B0604020202020204" pitchFamily="34" charset="0"/>
              </a:rPr>
              <a:t>페라도스</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 넌 좀 씻어</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 </a:t>
            </a: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제발</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내 갑옷에서는 항상 빛이 나야 돼</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p>
        </p:txBody>
      </p:sp>
      <p:sp>
        <p:nvSpPr>
          <p:cNvPr id="33" name="TextBox 32">
            <a:extLst>
              <a:ext uri="{FF2B5EF4-FFF2-40B4-BE49-F238E27FC236}">
                <a16:creationId xmlns:a16="http://schemas.microsoft.com/office/drawing/2014/main" id="{11E4A49B-EA84-4266-A5A1-5F23EDA4C70F}"/>
              </a:ext>
            </a:extLst>
          </p:cNvPr>
          <p:cNvSpPr txBox="1"/>
          <p:nvPr/>
        </p:nvSpPr>
        <p:spPr>
          <a:xfrm>
            <a:off x="8459322" y="4087073"/>
            <a:ext cx="3316934" cy="80014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그러다가 사람 죽기라도 하면 어쩔 거야</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돌아가도 안전하게 가지</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p>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본인 탱커 아니라고 말 막 하네</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p>
        </p:txBody>
      </p:sp>
      <p:pic>
        <p:nvPicPr>
          <p:cNvPr id="16" name="그림 15">
            <a:extLst>
              <a:ext uri="{FF2B5EF4-FFF2-40B4-BE49-F238E27FC236}">
                <a16:creationId xmlns:a16="http://schemas.microsoft.com/office/drawing/2014/main" id="{46B5195D-DE99-45D1-9F28-21713B9432A7}"/>
              </a:ext>
            </a:extLst>
          </p:cNvPr>
          <p:cNvPicPr/>
          <p:nvPr/>
        </p:nvPicPr>
        <p:blipFill>
          <a:blip r:embed="rId2"/>
          <a:stretch>
            <a:fillRect/>
          </a:stretch>
        </p:blipFill>
        <p:spPr>
          <a:xfrm>
            <a:off x="885644" y="1350638"/>
            <a:ext cx="2938145" cy="4791075"/>
          </a:xfrm>
          <a:prstGeom prst="rect">
            <a:avLst/>
          </a:prstGeom>
        </p:spPr>
      </p:pic>
      <p:sp>
        <p:nvSpPr>
          <p:cNvPr id="27" name="TextBox 26">
            <a:extLst>
              <a:ext uri="{FF2B5EF4-FFF2-40B4-BE49-F238E27FC236}">
                <a16:creationId xmlns:a16="http://schemas.microsoft.com/office/drawing/2014/main" id="{00569CE2-2443-484D-A53C-68931536D8A2}"/>
              </a:ext>
            </a:extLst>
          </p:cNvPr>
          <p:cNvSpPr txBox="1"/>
          <p:nvPr/>
        </p:nvSpPr>
        <p:spPr>
          <a:xfrm>
            <a:off x="4673730" y="5146453"/>
            <a:ext cx="2847034" cy="369261"/>
          </a:xfrm>
          <a:prstGeom prst="rect">
            <a:avLst/>
          </a:prstGeom>
          <a:noFill/>
        </p:spPr>
        <p:txBody>
          <a:bodyPr wrap="square" lIns="91374" tIns="45685" rIns="91374" bIns="45685">
            <a:spAutoFit/>
          </a:bodyPr>
          <a:lstStyle/>
          <a:p>
            <a:pPr marL="285750" indent="-285750" defTabSz="912813" fontAlgn="base">
              <a:spcBef>
                <a:spcPts val="600"/>
              </a:spcBef>
              <a:spcAft>
                <a:spcPct val="0"/>
              </a:spcAft>
              <a:buClr>
                <a:srgbClr val="55CFD1"/>
              </a:buClr>
              <a:buFont typeface="Wingdings" panose="05000000000000000000" pitchFamily="2" charset="2"/>
              <a:buChar char="u"/>
              <a:defRPr/>
            </a:pPr>
            <a:r>
              <a:rPr kumimoji="1" lang="ko-KR" altLang="en-US" b="1">
                <a:ln>
                  <a:solidFill>
                    <a:schemeClr val="bg1">
                      <a:lumMod val="85000"/>
                      <a:alpha val="0"/>
                    </a:schemeClr>
                  </a:solidFill>
                </a:ln>
                <a:solidFill>
                  <a:srgbClr val="4B465E"/>
                </a:solidFill>
                <a:latin typeface="맑은 고딕" pitchFamily="50" charset="-127"/>
                <a:cs typeface="Arial" panose="020B0604020202020204" pitchFamily="34" charset="0"/>
              </a:rPr>
              <a:t>나르시스트</a:t>
            </a:r>
            <a:endParaRPr kumimoji="1" lang="en-US" altLang="ko-KR" b="1" dirty="0">
              <a:ln>
                <a:solidFill>
                  <a:schemeClr val="bg1">
                    <a:lumMod val="85000"/>
                    <a:alpha val="0"/>
                  </a:schemeClr>
                </a:solidFill>
              </a:ln>
              <a:solidFill>
                <a:srgbClr val="4B465E"/>
              </a:solidFill>
              <a:latin typeface="맑은 고딕" pitchFamily="50" charset="-127"/>
              <a:cs typeface="Arial" panose="020B0604020202020204" pitchFamily="34" charset="0"/>
            </a:endParaRPr>
          </a:p>
        </p:txBody>
      </p:sp>
      <p:sp>
        <p:nvSpPr>
          <p:cNvPr id="29" name="TextBox 28">
            <a:extLst>
              <a:ext uri="{FF2B5EF4-FFF2-40B4-BE49-F238E27FC236}">
                <a16:creationId xmlns:a16="http://schemas.microsoft.com/office/drawing/2014/main" id="{6A9FDBF1-2901-4F12-9CD9-13D9E489C8EF}"/>
              </a:ext>
            </a:extLst>
          </p:cNvPr>
          <p:cNvSpPr txBox="1"/>
          <p:nvPr/>
        </p:nvSpPr>
        <p:spPr>
          <a:xfrm>
            <a:off x="4672485" y="5617676"/>
            <a:ext cx="3316934" cy="276928"/>
          </a:xfrm>
          <a:prstGeom prst="rect">
            <a:avLst/>
          </a:prstGeom>
          <a:noFill/>
        </p:spPr>
        <p:txBody>
          <a:bodyPr wrap="square" lIns="91374" tIns="45685" rIns="91374" bIns="45685">
            <a:spAutoFit/>
          </a:bodyPr>
          <a:lstStyle/>
          <a:p>
            <a:pPr marL="171450" indent="-171450" defTabSz="912813" fontAlgn="base">
              <a:spcBef>
                <a:spcPts val="600"/>
              </a:spcBef>
              <a:spcAft>
                <a:spcPct val="0"/>
              </a:spcAft>
              <a:buFont typeface="Arial" panose="020B0604020202020204" pitchFamily="34" charset="0"/>
              <a:buChar char="•"/>
              <a:defRPr/>
            </a:pPr>
            <a:r>
              <a:rPr kumimoji="1" lang="ko-KR" altLang="en-US" sz="1200" dirty="0">
                <a:ln>
                  <a:solidFill>
                    <a:schemeClr val="bg1">
                      <a:lumMod val="85000"/>
                      <a:alpha val="0"/>
                    </a:schemeClr>
                  </a:solidFill>
                </a:ln>
                <a:solidFill>
                  <a:srgbClr val="4B465E"/>
                </a:solidFill>
                <a:latin typeface="맑은 고딕" pitchFamily="50" charset="-127"/>
                <a:cs typeface="Arial" panose="020B0604020202020204" pitchFamily="34" charset="0"/>
              </a:rPr>
              <a:t>많고 많은 탱커들 중 내가 제일 잘 낫지</a:t>
            </a:r>
            <a:r>
              <a:rPr kumimoji="1" lang="en-US" altLang="ko-KR" sz="1200" dirty="0">
                <a:ln>
                  <a:solidFill>
                    <a:schemeClr val="bg1">
                      <a:lumMod val="85000"/>
                      <a:alpha val="0"/>
                    </a:schemeClr>
                  </a:solidFill>
                </a:ln>
                <a:solidFill>
                  <a:srgbClr val="4B465E"/>
                </a:solidFill>
                <a:latin typeface="맑은 고딕" pitchFamily="50" charset="-127"/>
                <a:cs typeface="Arial" panose="020B0604020202020204" pitchFamily="34" charset="0"/>
              </a:rPr>
              <a:t>!</a:t>
            </a:r>
          </a:p>
        </p:txBody>
      </p:sp>
    </p:spTree>
    <p:extLst>
      <p:ext uri="{BB962C8B-B14F-4D97-AF65-F5344CB8AC3E}">
        <p14:creationId xmlns:p14="http://schemas.microsoft.com/office/powerpoint/2010/main" val="59757645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TotalTime>
  <Words>1348</Words>
  <Application>Microsoft Office PowerPoint</Application>
  <PresentationFormat>와이드스크린</PresentationFormat>
  <Paragraphs>295</Paragraphs>
  <Slides>23</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23</vt:i4>
      </vt:variant>
    </vt:vector>
  </HeadingPairs>
  <TitlesOfParts>
    <vt:vector size="27" baseType="lpstr">
      <vt:lpstr>맑은 고딕</vt:lpstr>
      <vt:lpstr>Arial</vt:lpstr>
      <vt:lpstr>Wingdings</vt:lpstr>
      <vt:lpstr>Office 테마</vt:lpstr>
      <vt:lpstr>PowerPoint 프레젠테이션</vt:lpstr>
      <vt:lpstr>전체 시대 콘셉</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KGA_26</dc:creator>
  <cp:lastModifiedBy>기일 권</cp:lastModifiedBy>
  <cp:revision>45</cp:revision>
  <dcterms:created xsi:type="dcterms:W3CDTF">2019-11-07T06:12:26Z</dcterms:created>
  <dcterms:modified xsi:type="dcterms:W3CDTF">2019-11-16T13:50:44Z</dcterms:modified>
</cp:coreProperties>
</file>